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96" r:id="rId1"/>
  </p:sldMasterIdLst>
  <p:notesMasterIdLst>
    <p:notesMasterId r:id="rId12"/>
  </p:notesMasterIdLst>
  <p:sldIdLst>
    <p:sldId id="267" r:id="rId2"/>
    <p:sldId id="277" r:id="rId3"/>
    <p:sldId id="280" r:id="rId4"/>
    <p:sldId id="282" r:id="rId5"/>
    <p:sldId id="283" r:id="rId6"/>
    <p:sldId id="278" r:id="rId7"/>
    <p:sldId id="285" r:id="rId8"/>
    <p:sldId id="279" r:id="rId9"/>
    <p:sldId id="286" r:id="rId10"/>
    <p:sldId id="284" r:id="rId11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B12D24B7-C44D-4776-AE10-D2F281B911ED}">
          <p14:sldIdLst>
            <p14:sldId id="267"/>
            <p14:sldId id="277"/>
            <p14:sldId id="278"/>
            <p14:sldId id="279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FF7C80"/>
    <a:srgbClr val="FF5050"/>
    <a:srgbClr val="000000"/>
    <a:srgbClr val="75BFD1"/>
    <a:srgbClr val="FFCC99"/>
    <a:srgbClr val="DDDDDD"/>
    <a:srgbClr val="FFCCFF"/>
    <a:srgbClr val="FFCC66"/>
    <a:srgbClr val="33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7" autoAdjust="0"/>
    <p:restoredTop sz="94656" autoAdjust="0"/>
  </p:normalViewPr>
  <p:slideViewPr>
    <p:cSldViewPr snapToGrid="0">
      <p:cViewPr>
        <p:scale>
          <a:sx n="75" d="100"/>
          <a:sy n="75" d="100"/>
        </p:scale>
        <p:origin x="-2340" y="-90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1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E0675-34D7-4571-8824-1398CA262980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77086"/>
            <a:ext cx="5437821" cy="390852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959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428959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0283-DBF4-4BD6-85C6-5CE59DB837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099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2409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77F5-CC56-446C-8838-5B2FCA26507D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5608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B0B0-2FF9-4B94-8436-8C88416F3720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0799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1DB9-DCB0-4973-B608-75BC0FB0BF2B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81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4E3A0-16FC-4CD9-9258-2389EC3E7C04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261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FEA0-9BE5-4958-81F8-FD736A2292E0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6545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93CA-C14D-46BD-B519-186232AC4156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865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F9A7-4C20-43BD-AB96-A04D947DCDCD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2829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02E1D-887B-4C84-A4EF-ACE18F0C11A0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971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62650-FB97-47B4-9525-DFDA6A2C4761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38929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12FE0-141C-4AE6-BD15-B0DA5D29BC41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339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EA0E2-D253-4E25-B1FC-D4F9238470D7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669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CDD05-080F-4E8E-A206-A4B0AFCB3FAF}" type="datetime1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076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1989138"/>
            <a:ext cx="9906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872" y="2332831"/>
            <a:ext cx="7983445" cy="3600450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800" b="1" dirty="0" smtClean="0"/>
              <a:t>Формы федерального статистического </a:t>
            </a:r>
            <a:br>
              <a:rPr lang="ru-RU" sz="2800" b="1" dirty="0" smtClean="0"/>
            </a:br>
            <a:r>
              <a:rPr lang="ru-RU" sz="2800" b="1" dirty="0" smtClean="0"/>
              <a:t>наблюдения № 15 и № 16.</a:t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1800" b="1" dirty="0" smtClean="0"/>
              <a:t>зав. отделением медицинской статистики</a:t>
            </a:r>
            <a:br>
              <a:rPr lang="ru-RU" sz="1800" b="1" dirty="0" smtClean="0"/>
            </a:br>
            <a:r>
              <a:rPr lang="ru-RU" sz="1800" b="1" dirty="0" err="1" smtClean="0"/>
              <a:t>Е.В.Огрызко</a:t>
            </a:r>
            <a:endParaRPr lang="ru-RU" sz="1800" b="1" dirty="0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03388"/>
            <a:ext cx="9906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808" y="479064"/>
            <a:ext cx="5509460" cy="1224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</a:t>
            </a:r>
            <a:r>
              <a:rPr lang="ru-RU" sz="2400" b="1" dirty="0"/>
              <a:t>15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4870" y="1070060"/>
            <a:ext cx="8739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«Сведения о медицинском обслуживании населения, подвергшегося воздействию радиации в связи с аварией на Чернобыльской АЭС и подлежащего включению в Российский Государственный медико-дозиметрический регистр»</a:t>
            </a:r>
          </a:p>
          <a:p>
            <a:pPr algn="ctr"/>
            <a:r>
              <a:rPr lang="ru-RU" b="1" dirty="0" smtClean="0"/>
              <a:t>Табл. 1000</a:t>
            </a:r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92201" y="2548249"/>
          <a:ext cx="8115300" cy="3115953"/>
        </p:xfrm>
        <a:graphic>
          <a:graphicData uri="http://schemas.openxmlformats.org/drawingml/2006/table">
            <a:tbl>
              <a:tblPr/>
              <a:tblGrid>
                <a:gridCol w="1431218"/>
                <a:gridCol w="231402"/>
                <a:gridCol w="609664"/>
                <a:gridCol w="375553"/>
                <a:gridCol w="375553"/>
                <a:gridCol w="624838"/>
                <a:gridCol w="346289"/>
                <a:gridCol w="401023"/>
                <a:gridCol w="424326"/>
                <a:gridCol w="440584"/>
                <a:gridCol w="440584"/>
                <a:gridCol w="420532"/>
                <a:gridCol w="448712"/>
                <a:gridCol w="367966"/>
                <a:gridCol w="448712"/>
                <a:gridCol w="364172"/>
                <a:gridCol w="364172"/>
              </a:tblGrid>
              <a:tr h="337003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Наименование показателей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стр.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Лица, </a:t>
                      </a: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принимав-шие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 участие в </a:t>
                      </a: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ликвида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-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ции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пос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-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ледствий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 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аварии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3)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Лица, </a:t>
                      </a: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эвакуиро-ванные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 из зоны воздействия или выехавшие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добровольно с 26.04.86г. из зоны отчуждения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6)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Лица, проживающие на радиоактивно загрязненных территориях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 в результате аварии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5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en-US" sz="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9)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3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в зоне отселения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в зоне с правом отселения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12)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15)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692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85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76">
                <a:tc>
                  <a:txBody>
                    <a:bodyPr/>
                    <a:lstStyle/>
                    <a:p>
                      <a:pPr marL="6350"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r>
                        <a:rPr lang="ru-RU" sz="600" spc="-1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Состояло под наблюдением на начало </a:t>
                      </a:r>
                      <a:r>
                        <a:rPr lang="ru-RU" sz="600" spc="-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отчетного года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90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(1000)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 CYR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Код по ОКЕИ: человек - 792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</a:t>
            </a:r>
            <a:r>
              <a:rPr lang="ru-RU" sz="2400" b="1" dirty="0"/>
              <a:t>15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64820" y="1440181"/>
            <a:ext cx="891540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800" b="1" dirty="0" smtClean="0"/>
              <a:t>«Сведения о медицинском обслуживании населения, подвергшегося воздействию радиации в связи с аварией на Чернобыльской АЭС и подлежащего включению в Российский Государственный медико-дозиметрический регистр»</a:t>
            </a:r>
          </a:p>
          <a:p>
            <a:pPr algn="ctr">
              <a:buNone/>
            </a:pPr>
            <a:r>
              <a:rPr lang="ru-RU" sz="1800" b="1" dirty="0" smtClean="0"/>
              <a:t>Табл. 1000</a:t>
            </a:r>
            <a:endParaRPr lang="ru-RU" sz="1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0590" y="2515955"/>
            <a:ext cx="87390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Количество лиц, состоявших под наблюдением на </a:t>
            </a:r>
            <a:r>
              <a:rPr lang="ru-RU" b="1" dirty="0" smtClean="0"/>
              <a:t>конец прошлого </a:t>
            </a:r>
            <a:r>
              <a:rPr lang="ru-RU" dirty="0" smtClean="0"/>
              <a:t>отчетного года (2013 год), должно быть </a:t>
            </a:r>
            <a:r>
              <a:rPr lang="ru-RU" b="1" dirty="0" smtClean="0"/>
              <a:t>РАВНО </a:t>
            </a:r>
          </a:p>
          <a:p>
            <a:pPr algn="ctr"/>
            <a:r>
              <a:rPr lang="ru-RU" dirty="0" smtClean="0"/>
              <a:t>количеству  лиц, состоящих под наблюдением на </a:t>
            </a:r>
            <a:r>
              <a:rPr lang="ru-RU" b="1" dirty="0" smtClean="0"/>
              <a:t>начало</a:t>
            </a:r>
            <a:r>
              <a:rPr lang="ru-RU" dirty="0" smtClean="0"/>
              <a:t> данного</a:t>
            </a:r>
          </a:p>
          <a:p>
            <a:pPr algn="ctr"/>
            <a:r>
              <a:rPr lang="ru-RU" dirty="0" smtClean="0"/>
              <a:t>отчетного года (2014 год).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65100" y="6114410"/>
          <a:ext cx="9515476" cy="591189"/>
        </p:xfrm>
        <a:graphic>
          <a:graphicData uri="http://schemas.openxmlformats.org/drawingml/2006/table">
            <a:tbl>
              <a:tblPr/>
              <a:tblGrid>
                <a:gridCol w="1678155"/>
                <a:gridCol w="271326"/>
                <a:gridCol w="714853"/>
                <a:gridCol w="440349"/>
                <a:gridCol w="440349"/>
                <a:gridCol w="732645"/>
                <a:gridCol w="406036"/>
                <a:gridCol w="470213"/>
                <a:gridCol w="497537"/>
                <a:gridCol w="516599"/>
                <a:gridCol w="516599"/>
                <a:gridCol w="493088"/>
                <a:gridCol w="526130"/>
                <a:gridCol w="431453"/>
                <a:gridCol w="526130"/>
                <a:gridCol w="427007"/>
                <a:gridCol w="427007"/>
              </a:tblGrid>
              <a:tr h="173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302">
                <a:tc>
                  <a:txBody>
                    <a:bodyPr/>
                    <a:lstStyle/>
                    <a:p>
                      <a:pPr marL="6350"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r>
                        <a:rPr lang="ru-RU" sz="900" b="1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Состояло под наблюдением на </a:t>
                      </a:r>
                      <a:r>
                        <a:rPr lang="ru-RU" sz="900" b="1" spc="-1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начало </a:t>
                      </a:r>
                      <a:r>
                        <a:rPr lang="ru-RU" sz="900" b="1" spc="-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отчетного </a:t>
                      </a:r>
                      <a:r>
                        <a:rPr lang="ru-RU" sz="900" b="1" spc="-5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года</a:t>
                      </a:r>
                    </a:p>
                    <a:p>
                      <a:pPr marL="6350"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r>
                        <a:rPr lang="ru-RU" sz="900" b="1" spc="-5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2014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10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58748" y="3921121"/>
          <a:ext cx="9563103" cy="1970159"/>
        </p:xfrm>
        <a:graphic>
          <a:graphicData uri="http://schemas.openxmlformats.org/drawingml/2006/table">
            <a:tbl>
              <a:tblPr/>
              <a:tblGrid>
                <a:gridCol w="1686554"/>
                <a:gridCol w="272685"/>
                <a:gridCol w="718431"/>
                <a:gridCol w="442552"/>
                <a:gridCol w="442552"/>
                <a:gridCol w="736312"/>
                <a:gridCol w="408069"/>
                <a:gridCol w="472567"/>
                <a:gridCol w="500027"/>
                <a:gridCol w="519185"/>
                <a:gridCol w="519185"/>
                <a:gridCol w="495557"/>
                <a:gridCol w="528764"/>
                <a:gridCol w="433613"/>
                <a:gridCol w="528764"/>
                <a:gridCol w="429143"/>
                <a:gridCol w="429143"/>
              </a:tblGrid>
              <a:tr h="220886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Наименование показателей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стр.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Лица, </a:t>
                      </a: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принимав-шие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 участие в </a:t>
                      </a: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ликвида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-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ции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пос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-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err="1">
                          <a:latin typeface="Times New Roman CYR"/>
                          <a:ea typeface="Times New Roman"/>
                          <a:cs typeface="Times New Roman"/>
                        </a:rPr>
                        <a:t>ледствий</a:t>
                      </a: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 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 CYR"/>
                          <a:ea typeface="Times New Roman"/>
                          <a:cs typeface="Times New Roman"/>
                        </a:rPr>
                        <a:t>аварии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3)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Лица, эвакуиро-ванные из зоны воздействия или выехавшие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добровольно с 26.04.86г. из зоны отчуждения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6)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Лица, проживающие на радиоактивно загрязненных территориях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 в результате аварии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044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9)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40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в зоне отселения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 CYR"/>
                          <a:ea typeface="Times New Roman"/>
                          <a:cs typeface="Times New Roman"/>
                        </a:rPr>
                        <a:t>в зоне с правом отселения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85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12)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(из гр. 15)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287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60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045">
                <a:tc>
                  <a:txBody>
                    <a:bodyPr/>
                    <a:lstStyle/>
                    <a:p>
                      <a:pPr marL="6350"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r>
                        <a:rPr lang="ru-RU" sz="900" b="1" spc="-1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Состоит под наблюдением на </a:t>
                      </a:r>
                      <a:r>
                        <a:rPr lang="ru-RU" sz="900" b="1" spc="-1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конец </a:t>
                      </a:r>
                      <a:r>
                        <a:rPr lang="ru-RU" sz="900" b="1" spc="-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отчетного года </a:t>
                      </a:r>
                      <a:r>
                        <a:rPr lang="ru-RU" sz="900" b="1" spc="-5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 всего 2013</a:t>
                      </a: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105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15620" y="1414781"/>
            <a:ext cx="891540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800" b="1" dirty="0" smtClean="0"/>
              <a:t>«Сведения о медицинском обслуживании населения, подвергшегося воздействию радиации в связи с аварией на Чернобыльской АЭС и подлежащего включению в Российский Государственный медико-дозиметрический регистр»</a:t>
            </a:r>
          </a:p>
          <a:p>
            <a:pPr algn="ctr">
              <a:buNone/>
            </a:pPr>
            <a:r>
              <a:rPr lang="ru-RU" sz="1800" b="1" dirty="0" smtClean="0"/>
              <a:t>Табл. 1000</a:t>
            </a:r>
            <a:endParaRPr lang="ru-RU" sz="1800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65098" y="165100"/>
          <a:ext cx="9271005" cy="65256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9992"/>
                <a:gridCol w="374726"/>
                <a:gridCol w="811907"/>
                <a:gridCol w="1158876"/>
                <a:gridCol w="1158876"/>
                <a:gridCol w="1158876"/>
                <a:gridCol w="1158876"/>
                <a:gridCol w="1158876"/>
              </a:tblGrid>
              <a:tr h="59128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 smtClean="0">
                          <a:latin typeface="Times New Roman CYR"/>
                          <a:ea typeface="Times New Roman"/>
                          <a:cs typeface="Times New Roman"/>
                        </a:rPr>
                        <a:t>Наименование показателей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r>
                        <a:rPr lang="ru-RU" sz="9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№</a:t>
                      </a:r>
                    </a:p>
                    <a:p>
                      <a:r>
                        <a:rPr lang="ru-RU" sz="9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стр.</a:t>
                      </a:r>
                      <a:endParaRPr lang="ru-RU" sz="9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Лица, принимавшие участие в </a:t>
                      </a:r>
                      <a:r>
                        <a:rPr lang="ru-RU" sz="11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ликвида</a:t>
                      </a:r>
                      <a:endParaRPr lang="ru-RU" sz="11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1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ции</a:t>
                      </a:r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1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пос</a:t>
                      </a:r>
                      <a:endParaRPr lang="ru-RU" sz="11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11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ледствий</a:t>
                      </a:r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аварии</a:t>
                      </a:r>
                      <a:endParaRPr lang="ru-RU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Поколения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(из гр. 3)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Лица, эвакуированные из зоны воздействия или выехавшие</a:t>
                      </a:r>
                    </a:p>
                    <a:p>
                      <a:pPr algn="ctr"/>
                      <a:r>
                        <a:rPr lang="ru-RU" sz="11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добровольно с 26.04.86г. из зоны отчуждения</a:t>
                      </a:r>
                      <a:endParaRPr lang="ru-RU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Поколения</a:t>
                      </a:r>
                    </a:p>
                    <a:p>
                      <a:pPr algn="ctr"/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(из гр. 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6)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8815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Поколения</a:t>
                      </a:r>
                    </a:p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(из гр. 3)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внуки</a:t>
                      </a:r>
                    </a:p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Поколения</a:t>
                      </a:r>
                    </a:p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(из гр. 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6)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внуки</a:t>
                      </a:r>
                    </a:p>
                    <a:p>
                      <a:pPr algn="ctr"/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r>
                        <a:rPr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100" dirty="0"/>
                    </a:p>
                  </a:txBody>
                  <a:tcPr anchor="ctr"/>
                </a:tc>
              </a:tr>
              <a:tr h="19473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</a:t>
                      </a:r>
                      <a:endParaRPr lang="ru-RU" sz="1600" dirty="0"/>
                    </a:p>
                  </a:txBody>
                  <a:tcPr/>
                </a:tc>
              </a:tr>
              <a:tr h="337879">
                <a:tc>
                  <a:txBody>
                    <a:bodyPr/>
                    <a:lstStyle/>
                    <a:p>
                      <a:pPr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Число родившихся живыми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08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3378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Число умерших детей в возрасте до 1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09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174296">
                <a:tc>
                  <a:txBody>
                    <a:bodyPr/>
                    <a:lstStyle/>
                    <a:p>
                      <a:pPr marL="6350"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endParaRPr lang="ru-RU" sz="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700" dirty="0"/>
                    </a:p>
                  </a:txBody>
                  <a:tcPr/>
                </a:tc>
              </a:tr>
              <a:tr h="337879">
                <a:tc>
                  <a:txBody>
                    <a:bodyPr/>
                    <a:lstStyle/>
                    <a:p>
                      <a:pPr marL="6350"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  <a:cs typeface="Times New Roman"/>
                        </a:rPr>
                        <a:t>Дети-инвалиды всего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14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0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anchor="ctr"/>
                </a:tc>
              </a:tr>
              <a:tr h="633523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признано детьми- инвалидами в связи с установленной причинной связью с радиационным воздействием вследствие аварии на ЧАЭС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15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7879">
                <a:tc>
                  <a:txBody>
                    <a:bodyPr/>
                    <a:lstStyle/>
                    <a:p>
                      <a:pPr marL="12065">
                        <a:lnSpc>
                          <a:spcPts val="101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Инвалиды с детства (старше 18 лет)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16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" dirty="0"/>
                    </a:p>
                  </a:txBody>
                  <a:tcPr/>
                </a:tc>
              </a:tr>
              <a:tr h="3378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Кроме того, проведена реабилитация детей –инвалидов: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22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337879">
                <a:tc>
                  <a:txBody>
                    <a:bodyPr/>
                    <a:lstStyle/>
                    <a:p>
                      <a:pPr marL="180340"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r>
                        <a:rPr lang="ru-RU" sz="1100" spc="-1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амбулаторно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23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210761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 spc="-15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стационаре</a:t>
                      </a:r>
                      <a:endParaRPr lang="ru-RU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24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337879">
                <a:tc>
                  <a:txBody>
                    <a:bodyPr/>
                    <a:lstStyle/>
                    <a:p>
                      <a:pPr marL="180340"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r>
                        <a:rPr lang="ru-RU" sz="1100" spc="-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 санаторно-курортных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 spc="-5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учреждениях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25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337879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 санаториях </a:t>
                      </a:r>
                    </a:p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«Мать и дитя»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26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  <a:tr h="337879">
                <a:tc>
                  <a:txBody>
                    <a:bodyPr/>
                    <a:lstStyle/>
                    <a:p>
                      <a:pPr marL="180340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в реабилитационных центрах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27</a:t>
                      </a:r>
                      <a:endParaRPr lang="ru-RU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52402" y="2362200"/>
          <a:ext cx="9499598" cy="267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233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  <a:gridCol w="51545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Первично признано инвалидами…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III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</a:t>
            </a:r>
            <a:r>
              <a:rPr lang="ru-RU" sz="2400" b="1" dirty="0"/>
              <a:t>15</a:t>
            </a:r>
            <a:endParaRPr lang="ru-RU" sz="2400" dirty="0"/>
          </a:p>
        </p:txBody>
      </p:sp>
      <p:pic>
        <p:nvPicPr>
          <p:cNvPr id="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16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4870" y="1070060"/>
            <a:ext cx="87390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«Сведения о числе заболеваний и причинах смерти лиц, подлежащих включению в Российский Государственный медико-дозиметрический регистр в связи с аварией на Чернобыльской АЭС»</a:t>
            </a: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42902" y="2548249"/>
          <a:ext cx="9232897" cy="3115953"/>
        </p:xfrm>
        <a:graphic>
          <a:graphicData uri="http://schemas.openxmlformats.org/drawingml/2006/table">
            <a:tbl>
              <a:tblPr/>
              <a:tblGrid>
                <a:gridCol w="1514537"/>
                <a:gridCol w="244874"/>
                <a:gridCol w="645155"/>
                <a:gridCol w="645155"/>
                <a:gridCol w="397417"/>
                <a:gridCol w="397417"/>
                <a:gridCol w="661214"/>
                <a:gridCol w="366449"/>
                <a:gridCol w="424369"/>
                <a:gridCol w="449030"/>
                <a:gridCol w="466233"/>
                <a:gridCol w="466233"/>
                <a:gridCol w="445014"/>
                <a:gridCol w="474834"/>
                <a:gridCol w="389388"/>
                <a:gridCol w="474834"/>
                <a:gridCol w="385372"/>
                <a:gridCol w="385372"/>
              </a:tblGrid>
              <a:tr h="337003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 CYR"/>
                          <a:ea typeface="Times New Roman"/>
                          <a:cs typeface="Times New Roman"/>
                        </a:rPr>
                        <a:t>Наименование показателей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стр.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Times New Roman"/>
                          <a:cs typeface="Times New Roman"/>
                        </a:rPr>
                        <a:t>Код по МКБ-Х</a:t>
                      </a:r>
                      <a:r>
                        <a:rPr lang="ru-RU" sz="7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пересмотра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Лица, </a:t>
                      </a:r>
                      <a:r>
                        <a:rPr lang="ru-RU" sz="800" dirty="0" err="1">
                          <a:latin typeface="Times New Roman CYR"/>
                          <a:ea typeface="Times New Roman"/>
                          <a:cs typeface="Times New Roman"/>
                        </a:rPr>
                        <a:t>принимав-шие</a:t>
                      </a: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 участие в </a:t>
                      </a:r>
                      <a:r>
                        <a:rPr lang="ru-RU" sz="800" dirty="0" err="1">
                          <a:latin typeface="Times New Roman CYR"/>
                          <a:ea typeface="Times New Roman"/>
                          <a:cs typeface="Times New Roman"/>
                        </a:rPr>
                        <a:t>ликвида</a:t>
                      </a: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 CYR"/>
                          <a:ea typeface="Times New Roman"/>
                          <a:cs typeface="Times New Roman"/>
                        </a:rPr>
                        <a:t>ции</a:t>
                      </a: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800" dirty="0" err="1">
                          <a:latin typeface="Times New Roman CYR"/>
                          <a:ea typeface="Times New Roman"/>
                          <a:cs typeface="Times New Roman"/>
                        </a:rPr>
                        <a:t>пос</a:t>
                      </a: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-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err="1">
                          <a:latin typeface="Times New Roman CYR"/>
                          <a:ea typeface="Times New Roman"/>
                          <a:cs typeface="Times New Roman"/>
                        </a:rPr>
                        <a:t>ледствий</a:t>
                      </a: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 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аварии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(из гр. 3)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Лица, </a:t>
                      </a:r>
                      <a:r>
                        <a:rPr lang="ru-RU" sz="800" dirty="0" err="1">
                          <a:latin typeface="Times New Roman CYR"/>
                          <a:ea typeface="Times New Roman"/>
                          <a:cs typeface="Times New Roman"/>
                        </a:rPr>
                        <a:t>эвакуиро-ванные</a:t>
                      </a: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 из зоны воздействия или выехавшие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добровольно с 26.04.86г. из зоны отчуждения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(из гр. 6)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 CYR"/>
                          <a:ea typeface="Times New Roman"/>
                          <a:cs typeface="Times New Roman"/>
                        </a:rPr>
                        <a:t>Лица, проживающие на радиоактивно загрязненных территориях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latin typeface="Times New Roman CYR"/>
                          <a:ea typeface="Times New Roman"/>
                          <a:cs typeface="Times New Roman"/>
                        </a:rPr>
                        <a:t> в результате аварии</a:t>
                      </a: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5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en-US" sz="8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latin typeface="Times New Roman"/>
                          <a:ea typeface="Times New Roman"/>
                          <a:cs typeface="Times New Roman"/>
                        </a:rPr>
                        <a:t>СУММА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(из гр. 9)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 CYR"/>
                          <a:ea typeface="Times New Roman"/>
                          <a:cs typeface="Times New Roman"/>
                        </a:rPr>
                        <a:t>из них: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437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 CYR"/>
                          <a:ea typeface="Times New Roman"/>
                          <a:cs typeface="Times New Roman"/>
                        </a:rPr>
                        <a:t>в зоне отселения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 CYR"/>
                          <a:ea typeface="Times New Roman"/>
                          <a:cs typeface="Times New Roman"/>
                        </a:rPr>
                        <a:t>в зоне с правом отселения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9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(из гр. 12)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Поколения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latin typeface="Times New Roman"/>
                          <a:ea typeface="Times New Roman"/>
                          <a:cs typeface="Times New Roman"/>
                        </a:rPr>
                        <a:t>(из гр. 15)</a:t>
                      </a:r>
                      <a:endParaRPr lang="ru-RU" sz="9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692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дети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внуки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(</a:t>
                      </a:r>
                      <a:r>
                        <a:rPr lang="en-US" sz="800" dirty="0">
                          <a:latin typeface="Times New Roman"/>
                          <a:ea typeface="Times New Roman"/>
                          <a:cs typeface="Times New Roman"/>
                        </a:rPr>
                        <a:t>II</a:t>
                      </a:r>
                      <a:r>
                        <a:rPr lang="ru-RU" sz="800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850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7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 smtClean="0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76">
                <a:tc>
                  <a:txBody>
                    <a:bodyPr/>
                    <a:lstStyle/>
                    <a:p>
                      <a:pPr marL="6350" algn="l">
                        <a:lnSpc>
                          <a:spcPts val="890"/>
                        </a:lnSpc>
                        <a:spcAft>
                          <a:spcPts val="0"/>
                        </a:spcAft>
                      </a:pPr>
                      <a:r>
                        <a:rPr lang="ru-RU" sz="1100" spc="-1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7628" marR="4762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8749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16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4870" y="1070060"/>
            <a:ext cx="87390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«Сведения о числе заболеваний и причинах смерти лиц, подлежащих включению в Российский Государственный медико-дозиметрический регистр в связи с аварией на Чернобыльской АЭС»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485900" y="2324098"/>
            <a:ext cx="76295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 заполнении таблиц 2000 и 4000 </a:t>
            </a:r>
            <a:r>
              <a:rPr lang="ru-RU" dirty="0" smtClean="0"/>
              <a:t>формы №16 </a:t>
            </a:r>
            <a:r>
              <a:rPr lang="ru-RU" dirty="0" smtClean="0"/>
              <a:t>прошу обратить особое внимание на следующие классы заболеваний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Беременность, роды и послеродовой период;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Отдельные состояния, возникающие </a:t>
            </a:r>
            <a:r>
              <a:rPr lang="ru-RU" dirty="0" smtClean="0"/>
              <a:t> в </a:t>
            </a:r>
            <a:r>
              <a:rPr lang="ru-RU" dirty="0" smtClean="0"/>
              <a:t>перинатальном периоде;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Врожденные аномалии (пороки развития), деформации и хромосомные нарушения;</a:t>
            </a:r>
          </a:p>
          <a:p>
            <a:pPr lvl="1">
              <a:buFont typeface="Arial" pitchFamily="34" charset="0"/>
              <a:buChar char="•"/>
            </a:pPr>
            <a:r>
              <a:rPr lang="ru-RU" dirty="0" smtClean="0"/>
              <a:t>Симптомы, признаки и отклонения от нормы, выявленные при клинических и лабораторных исследованиях, не классифицированные в других рубриках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8749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16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74870" y="1870160"/>
            <a:ext cx="87390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На каждый случай лучевой болезни представляется подтверждение с указанием фамилии</a:t>
            </a:r>
            <a:r>
              <a:rPr lang="ru-RU" sz="2800" b="1" dirty="0" smtClean="0"/>
              <a:t>, имени, отчества больного; адреса </a:t>
            </a:r>
            <a:r>
              <a:rPr lang="ru-RU" sz="2800" b="1" dirty="0"/>
              <a:t>места проживания</a:t>
            </a:r>
            <a:r>
              <a:rPr lang="ru-RU" sz="2800" b="1" dirty="0" smtClean="0"/>
              <a:t>; названия </a:t>
            </a:r>
            <a:r>
              <a:rPr lang="ru-RU" sz="2800" b="1" dirty="0"/>
              <a:t>учреждения, в котором заболевание было зарегистрировано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08795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БЛАГОДАРЮ ЗА ВНИМАНИЕ</a:t>
            </a:r>
            <a:endParaRPr lang="ru-RU" sz="2400" dirty="0"/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1917</TotalTime>
  <Words>978</Words>
  <Application>Microsoft Office PowerPoint</Application>
  <PresentationFormat>Лист A4 (210x297 мм)</PresentationFormat>
  <Paragraphs>337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Формы федерального статистического  наблюдения № 15 и № 16.   зав. отделением медицинской статистики Е.В.Огрызко</vt:lpstr>
      <vt:lpstr>ОТЧЕТНАЯ ФОРМА ФЕДЕРАЛЬНОГО  СТАТИСТИЧЕСКОГО НАБЛЮДЕНИЯ № 15</vt:lpstr>
      <vt:lpstr>ОТЧЕТНАЯ ФОРМА ФЕДЕРАЛЬНОГО  СТАТИСТИЧЕСКОГО НАБЛЮДЕНИЯ № 15</vt:lpstr>
      <vt:lpstr>Слайд 4</vt:lpstr>
      <vt:lpstr>ОТЧЕТНАЯ ФОРМА ФЕДЕРАЛЬНОГО  СТАТИСТИЧЕСКОГО НАБЛЮДЕНИЯ № 15</vt:lpstr>
      <vt:lpstr>ОТЧЕТНАЯ ФОРМА ФЕДЕРАЛЬНОГО  СТАТИСТИЧЕСКОГО НАБЛЮДЕНИЯ № 16</vt:lpstr>
      <vt:lpstr>ОТЧЕТНАЯ ФОРМА ФЕДЕРАЛЬНОГО  СТАТИСТИЧЕСКОГО НАБЛЮДЕНИЯ № 16</vt:lpstr>
      <vt:lpstr>ОТЧЕТНАЯ ФОРМА ФЕДЕРАЛЬНОГО  СТАТИСТИЧЕСКОГО НАБЛЮДЕНИЯ № 16</vt:lpstr>
      <vt:lpstr>БЛАГОДАРЮ ЗА ВНИМАНИЕ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С. Сошников</dc:creator>
  <cp:lastModifiedBy>a.polikarpov</cp:lastModifiedBy>
  <cp:revision>176</cp:revision>
  <cp:lastPrinted>2014-10-23T08:56:58Z</cp:lastPrinted>
  <dcterms:created xsi:type="dcterms:W3CDTF">2014-09-30T10:01:07Z</dcterms:created>
  <dcterms:modified xsi:type="dcterms:W3CDTF">2014-11-20T13:37:30Z</dcterms:modified>
</cp:coreProperties>
</file>