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60" r:id="rId1"/>
  </p:sldMasterIdLst>
  <p:sldIdLst>
    <p:sldId id="256" r:id="rId2"/>
    <p:sldId id="266" r:id="rId3"/>
    <p:sldId id="258" r:id="rId4"/>
    <p:sldId id="259" r:id="rId5"/>
    <p:sldId id="269" r:id="rId6"/>
    <p:sldId id="270" r:id="rId7"/>
    <p:sldId id="260" r:id="rId8"/>
    <p:sldId id="271" r:id="rId9"/>
    <p:sldId id="272" r:id="rId10"/>
    <p:sldId id="273" r:id="rId11"/>
    <p:sldId id="274" r:id="rId12"/>
    <p:sldId id="275" r:id="rId13"/>
    <p:sldId id="267" r:id="rId14"/>
    <p:sldId id="268" r:id="rId15"/>
    <p:sldId id="276" r:id="rId16"/>
    <p:sldId id="278" r:id="rId17"/>
    <p:sldId id="279" r:id="rId18"/>
    <p:sldId id="280" r:id="rId19"/>
    <p:sldId id="281" r:id="rId20"/>
    <p:sldId id="264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B000"/>
    <a:srgbClr val="99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8C2714-C0C0-403F-9349-09A0202906D9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333C1B-F1B4-4002-B996-ABACFCD4E937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1. Отчеты представлены на неутвержденных бланках </a:t>
          </a:r>
          <a:endParaRPr lang="ru-RU" dirty="0">
            <a:solidFill>
              <a:schemeClr val="tx1"/>
            </a:solidFill>
          </a:endParaRPr>
        </a:p>
      </dgm:t>
    </dgm:pt>
    <dgm:pt modelId="{1784A9A8-01A3-4FB2-B6F8-A41480065E0E}" type="parTrans" cxnId="{CBC8BE8E-C3C7-49AD-A904-73F8F79FB7AE}">
      <dgm:prSet/>
      <dgm:spPr/>
      <dgm:t>
        <a:bodyPr/>
        <a:lstStyle/>
        <a:p>
          <a:endParaRPr lang="ru-RU"/>
        </a:p>
      </dgm:t>
    </dgm:pt>
    <dgm:pt modelId="{0CE7A211-D755-4081-AE3E-C1EE33371564}" type="sibTrans" cxnId="{CBC8BE8E-C3C7-49AD-A904-73F8F79FB7AE}">
      <dgm:prSet/>
      <dgm:spPr/>
      <dgm:t>
        <a:bodyPr/>
        <a:lstStyle/>
        <a:p>
          <a:endParaRPr lang="ru-RU"/>
        </a:p>
      </dgm:t>
    </dgm:pt>
    <dgm:pt modelId="{BEB11672-DDB3-48F7-8E52-1E07F47D8FAD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2. Арифметические ошибки</a:t>
          </a:r>
          <a:endParaRPr lang="ru-RU" dirty="0">
            <a:solidFill>
              <a:schemeClr val="tx1"/>
            </a:solidFill>
          </a:endParaRPr>
        </a:p>
      </dgm:t>
    </dgm:pt>
    <dgm:pt modelId="{E51CAA35-23FE-44E0-8DD5-8704F13691BC}" type="parTrans" cxnId="{1703CD91-796F-4E56-8276-DCB7CB3014F6}">
      <dgm:prSet/>
      <dgm:spPr/>
      <dgm:t>
        <a:bodyPr/>
        <a:lstStyle/>
        <a:p>
          <a:endParaRPr lang="ru-RU"/>
        </a:p>
      </dgm:t>
    </dgm:pt>
    <dgm:pt modelId="{945EE627-F8C4-466A-BA40-5929C914D7F8}" type="sibTrans" cxnId="{1703CD91-796F-4E56-8276-DCB7CB3014F6}">
      <dgm:prSet/>
      <dgm:spPr/>
      <dgm:t>
        <a:bodyPr/>
        <a:lstStyle/>
        <a:p>
          <a:endParaRPr lang="ru-RU"/>
        </a:p>
      </dgm:t>
    </dgm:pt>
    <dgm:pt modelId="{FFF00F38-C3D2-4239-9AFD-42A8A015FDAA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3. Незаполненные таблицы</a:t>
          </a:r>
          <a:endParaRPr lang="ru-RU" dirty="0">
            <a:solidFill>
              <a:schemeClr val="tx1"/>
            </a:solidFill>
          </a:endParaRPr>
        </a:p>
      </dgm:t>
    </dgm:pt>
    <dgm:pt modelId="{37492C58-8246-4632-B25F-0AABCE2452F0}" type="parTrans" cxnId="{16505BF1-A73F-46FD-AF53-A2E68B4175E8}">
      <dgm:prSet/>
      <dgm:spPr/>
      <dgm:t>
        <a:bodyPr/>
        <a:lstStyle/>
        <a:p>
          <a:endParaRPr lang="ru-RU"/>
        </a:p>
      </dgm:t>
    </dgm:pt>
    <dgm:pt modelId="{C0F20952-35C1-461A-B2EF-B5340C246700}" type="sibTrans" cxnId="{16505BF1-A73F-46FD-AF53-A2E68B4175E8}">
      <dgm:prSet/>
      <dgm:spPr/>
      <dgm:t>
        <a:bodyPr/>
        <a:lstStyle/>
        <a:p>
          <a:endParaRPr lang="ru-RU"/>
        </a:p>
      </dgm:t>
    </dgm:pt>
    <dgm:pt modelId="{13FAA37E-718F-48AD-80E4-DA378B62B7A6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4. Логические ошибки</a:t>
          </a:r>
          <a:endParaRPr lang="ru-RU" dirty="0">
            <a:solidFill>
              <a:schemeClr val="tx1"/>
            </a:solidFill>
          </a:endParaRPr>
        </a:p>
      </dgm:t>
    </dgm:pt>
    <dgm:pt modelId="{C993C2AA-C728-4BB5-AC36-BD1A10E5ABAB}" type="parTrans" cxnId="{6F275810-457E-4576-AEF3-06D0FE6AD41E}">
      <dgm:prSet/>
      <dgm:spPr/>
      <dgm:t>
        <a:bodyPr/>
        <a:lstStyle/>
        <a:p>
          <a:endParaRPr lang="ru-RU"/>
        </a:p>
      </dgm:t>
    </dgm:pt>
    <dgm:pt modelId="{D30F072E-8C4A-4B81-9CC7-20CD0EF10AAF}" type="sibTrans" cxnId="{6F275810-457E-4576-AEF3-06D0FE6AD41E}">
      <dgm:prSet/>
      <dgm:spPr/>
      <dgm:t>
        <a:bodyPr/>
        <a:lstStyle/>
        <a:p>
          <a:endParaRPr lang="ru-RU"/>
        </a:p>
      </dgm:t>
    </dgm:pt>
    <dgm:pt modelId="{E15D41B1-0E14-41AA-A73D-6B0D75E68929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5. Несоблюдение условий контроля</a:t>
          </a:r>
          <a:endParaRPr lang="ru-RU" dirty="0">
            <a:solidFill>
              <a:schemeClr val="tx1"/>
            </a:solidFill>
          </a:endParaRPr>
        </a:p>
      </dgm:t>
    </dgm:pt>
    <dgm:pt modelId="{64A8F0C1-0414-4D33-81F2-4C90F67FDB50}" type="parTrans" cxnId="{E57FF42D-90C5-4D6F-A936-55CE5DB5306C}">
      <dgm:prSet/>
      <dgm:spPr/>
      <dgm:t>
        <a:bodyPr/>
        <a:lstStyle/>
        <a:p>
          <a:endParaRPr lang="ru-RU"/>
        </a:p>
      </dgm:t>
    </dgm:pt>
    <dgm:pt modelId="{2632C917-0A23-4ECE-AAD3-97EF6536AF73}" type="sibTrans" cxnId="{E57FF42D-90C5-4D6F-A936-55CE5DB5306C}">
      <dgm:prSet/>
      <dgm:spPr/>
      <dgm:t>
        <a:bodyPr/>
        <a:lstStyle/>
        <a:p>
          <a:endParaRPr lang="ru-RU"/>
        </a:p>
      </dgm:t>
    </dgm:pt>
    <dgm:pt modelId="{3FF85C13-C902-465F-9182-04DCE0F9E726}" type="pres">
      <dgm:prSet presAssocID="{C28C2714-C0C0-403F-9349-09A0202906D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3F966F-40F6-4ED0-BD56-3C48EF3B54AC}" type="pres">
      <dgm:prSet presAssocID="{C5333C1B-F1B4-4002-B996-ABACFCD4E937}" presName="parentLin" presStyleCnt="0"/>
      <dgm:spPr/>
    </dgm:pt>
    <dgm:pt modelId="{C1E7925A-4483-4D95-90ED-3C05EF41F395}" type="pres">
      <dgm:prSet presAssocID="{C5333C1B-F1B4-4002-B996-ABACFCD4E937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6E0B5162-F6BB-40F8-B913-7C9E8D312FD3}" type="pres">
      <dgm:prSet presAssocID="{C5333C1B-F1B4-4002-B996-ABACFCD4E937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41BD40-6203-4B63-8966-993CCEB3ED44}" type="pres">
      <dgm:prSet presAssocID="{C5333C1B-F1B4-4002-B996-ABACFCD4E937}" presName="negativeSpace" presStyleCnt="0"/>
      <dgm:spPr/>
    </dgm:pt>
    <dgm:pt modelId="{C2DE9AA7-02F4-4568-ADE7-7EC16281117B}" type="pres">
      <dgm:prSet presAssocID="{C5333C1B-F1B4-4002-B996-ABACFCD4E937}" presName="childText" presStyleLbl="conFgAcc1" presStyleIdx="0" presStyleCnt="5">
        <dgm:presLayoutVars>
          <dgm:bulletEnabled val="1"/>
        </dgm:presLayoutVars>
      </dgm:prSet>
      <dgm:spPr/>
    </dgm:pt>
    <dgm:pt modelId="{1690E95F-D347-4055-BFD0-A02AD66B6F47}" type="pres">
      <dgm:prSet presAssocID="{0CE7A211-D755-4081-AE3E-C1EE33371564}" presName="spaceBetweenRectangles" presStyleCnt="0"/>
      <dgm:spPr/>
    </dgm:pt>
    <dgm:pt modelId="{C9D8BE54-389C-407B-8838-AEF13DFB352E}" type="pres">
      <dgm:prSet presAssocID="{BEB11672-DDB3-48F7-8E52-1E07F47D8FAD}" presName="parentLin" presStyleCnt="0"/>
      <dgm:spPr/>
    </dgm:pt>
    <dgm:pt modelId="{D8736EA4-9BB6-4AB4-B2EA-2C3BE9F968E5}" type="pres">
      <dgm:prSet presAssocID="{BEB11672-DDB3-48F7-8E52-1E07F47D8FAD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FE209A67-4F08-4878-A2DA-027FFCFC15FB}" type="pres">
      <dgm:prSet presAssocID="{BEB11672-DDB3-48F7-8E52-1E07F47D8FA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A8D468-6491-4331-88BF-249EC3307D14}" type="pres">
      <dgm:prSet presAssocID="{BEB11672-DDB3-48F7-8E52-1E07F47D8FAD}" presName="negativeSpace" presStyleCnt="0"/>
      <dgm:spPr/>
    </dgm:pt>
    <dgm:pt modelId="{97BB129B-E87C-4B1E-84CD-6ECF87B79452}" type="pres">
      <dgm:prSet presAssocID="{BEB11672-DDB3-48F7-8E52-1E07F47D8FAD}" presName="childText" presStyleLbl="conFgAcc1" presStyleIdx="1" presStyleCnt="5">
        <dgm:presLayoutVars>
          <dgm:bulletEnabled val="1"/>
        </dgm:presLayoutVars>
      </dgm:prSet>
      <dgm:spPr/>
    </dgm:pt>
    <dgm:pt modelId="{F2C5D298-665F-43AA-8EDE-063A084B338B}" type="pres">
      <dgm:prSet presAssocID="{945EE627-F8C4-466A-BA40-5929C914D7F8}" presName="spaceBetweenRectangles" presStyleCnt="0"/>
      <dgm:spPr/>
    </dgm:pt>
    <dgm:pt modelId="{979E0930-47CE-4DDB-A44A-1D162B9D7A3A}" type="pres">
      <dgm:prSet presAssocID="{FFF00F38-C3D2-4239-9AFD-42A8A015FDAA}" presName="parentLin" presStyleCnt="0"/>
      <dgm:spPr/>
    </dgm:pt>
    <dgm:pt modelId="{9E823C1F-2735-4A47-9B57-3BAE2636DBE0}" type="pres">
      <dgm:prSet presAssocID="{FFF00F38-C3D2-4239-9AFD-42A8A015FDAA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4A46B6BD-69B6-4782-BFD3-B0A5048D096B}" type="pres">
      <dgm:prSet presAssocID="{FFF00F38-C3D2-4239-9AFD-42A8A015FDAA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011037-0773-4712-BFC7-5C594EB7990E}" type="pres">
      <dgm:prSet presAssocID="{FFF00F38-C3D2-4239-9AFD-42A8A015FDAA}" presName="negativeSpace" presStyleCnt="0"/>
      <dgm:spPr/>
    </dgm:pt>
    <dgm:pt modelId="{97888EBA-4F7A-485A-808A-6633E6C6EF7D}" type="pres">
      <dgm:prSet presAssocID="{FFF00F38-C3D2-4239-9AFD-42A8A015FDAA}" presName="childText" presStyleLbl="conFgAcc1" presStyleIdx="2" presStyleCnt="5">
        <dgm:presLayoutVars>
          <dgm:bulletEnabled val="1"/>
        </dgm:presLayoutVars>
      </dgm:prSet>
      <dgm:spPr/>
    </dgm:pt>
    <dgm:pt modelId="{F5513A95-4C58-4646-B1A4-F816A70B4B7E}" type="pres">
      <dgm:prSet presAssocID="{C0F20952-35C1-461A-B2EF-B5340C246700}" presName="spaceBetweenRectangles" presStyleCnt="0"/>
      <dgm:spPr/>
    </dgm:pt>
    <dgm:pt modelId="{E33C704D-74CC-4B86-A6C2-F51CE580A517}" type="pres">
      <dgm:prSet presAssocID="{13FAA37E-718F-48AD-80E4-DA378B62B7A6}" presName="parentLin" presStyleCnt="0"/>
      <dgm:spPr/>
    </dgm:pt>
    <dgm:pt modelId="{BC520DB4-A3CD-4429-AAA3-8B2B4956EA49}" type="pres">
      <dgm:prSet presAssocID="{13FAA37E-718F-48AD-80E4-DA378B62B7A6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D668A295-EF3C-43A4-9F43-38772F6C3938}" type="pres">
      <dgm:prSet presAssocID="{13FAA37E-718F-48AD-80E4-DA378B62B7A6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7D3364-1E4A-41D8-81DB-4FBB5C45C811}" type="pres">
      <dgm:prSet presAssocID="{13FAA37E-718F-48AD-80E4-DA378B62B7A6}" presName="negativeSpace" presStyleCnt="0"/>
      <dgm:spPr/>
    </dgm:pt>
    <dgm:pt modelId="{6E8713AF-17C3-4E6B-A89E-AF3D0027B747}" type="pres">
      <dgm:prSet presAssocID="{13FAA37E-718F-48AD-80E4-DA378B62B7A6}" presName="childText" presStyleLbl="conFgAcc1" presStyleIdx="3" presStyleCnt="5">
        <dgm:presLayoutVars>
          <dgm:bulletEnabled val="1"/>
        </dgm:presLayoutVars>
      </dgm:prSet>
      <dgm:spPr/>
    </dgm:pt>
    <dgm:pt modelId="{49F05B25-7BD0-45F1-B68A-59AE1CD9C45A}" type="pres">
      <dgm:prSet presAssocID="{D30F072E-8C4A-4B81-9CC7-20CD0EF10AAF}" presName="spaceBetweenRectangles" presStyleCnt="0"/>
      <dgm:spPr/>
    </dgm:pt>
    <dgm:pt modelId="{749078F0-51F9-43B5-A6BA-47B373889A0D}" type="pres">
      <dgm:prSet presAssocID="{E15D41B1-0E14-41AA-A73D-6B0D75E68929}" presName="parentLin" presStyleCnt="0"/>
      <dgm:spPr/>
    </dgm:pt>
    <dgm:pt modelId="{05B65BFC-4242-451B-BE0F-04A0B4B6ABFF}" type="pres">
      <dgm:prSet presAssocID="{E15D41B1-0E14-41AA-A73D-6B0D75E68929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ACC5E878-7B41-4DCA-BA70-7B84C7E44548}" type="pres">
      <dgm:prSet presAssocID="{E15D41B1-0E14-41AA-A73D-6B0D75E68929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72D5C7-CB6B-4C61-83C7-E0C90DDA4DAE}" type="pres">
      <dgm:prSet presAssocID="{E15D41B1-0E14-41AA-A73D-6B0D75E68929}" presName="negativeSpace" presStyleCnt="0"/>
      <dgm:spPr/>
    </dgm:pt>
    <dgm:pt modelId="{39DCF892-C835-4F8D-B10B-E60212B26301}" type="pres">
      <dgm:prSet presAssocID="{E15D41B1-0E14-41AA-A73D-6B0D75E68929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5986E826-A2C0-425A-96D2-7199030110F5}" type="presOf" srcId="{FFF00F38-C3D2-4239-9AFD-42A8A015FDAA}" destId="{4A46B6BD-69B6-4782-BFD3-B0A5048D096B}" srcOrd="1" destOrd="0" presId="urn:microsoft.com/office/officeart/2005/8/layout/list1"/>
    <dgm:cxn modelId="{6F275810-457E-4576-AEF3-06D0FE6AD41E}" srcId="{C28C2714-C0C0-403F-9349-09A0202906D9}" destId="{13FAA37E-718F-48AD-80E4-DA378B62B7A6}" srcOrd="3" destOrd="0" parTransId="{C993C2AA-C728-4BB5-AC36-BD1A10E5ABAB}" sibTransId="{D30F072E-8C4A-4B81-9CC7-20CD0EF10AAF}"/>
    <dgm:cxn modelId="{2A9DE9D4-76C4-4717-BE24-35BF0DC8496A}" type="presOf" srcId="{FFF00F38-C3D2-4239-9AFD-42A8A015FDAA}" destId="{9E823C1F-2735-4A47-9B57-3BAE2636DBE0}" srcOrd="0" destOrd="0" presId="urn:microsoft.com/office/officeart/2005/8/layout/list1"/>
    <dgm:cxn modelId="{91B92B03-3514-488E-AC26-62F22B5B197E}" type="presOf" srcId="{13FAA37E-718F-48AD-80E4-DA378B62B7A6}" destId="{D668A295-EF3C-43A4-9F43-38772F6C3938}" srcOrd="1" destOrd="0" presId="urn:microsoft.com/office/officeart/2005/8/layout/list1"/>
    <dgm:cxn modelId="{EA5FBC90-90EC-4812-93D8-2E2F8414EE6C}" type="presOf" srcId="{C5333C1B-F1B4-4002-B996-ABACFCD4E937}" destId="{C1E7925A-4483-4D95-90ED-3C05EF41F395}" srcOrd="0" destOrd="0" presId="urn:microsoft.com/office/officeart/2005/8/layout/list1"/>
    <dgm:cxn modelId="{7D052634-F0B2-47B3-8B08-E41215B92C3B}" type="presOf" srcId="{E15D41B1-0E14-41AA-A73D-6B0D75E68929}" destId="{05B65BFC-4242-451B-BE0F-04A0B4B6ABFF}" srcOrd="0" destOrd="0" presId="urn:microsoft.com/office/officeart/2005/8/layout/list1"/>
    <dgm:cxn modelId="{853B347D-4AB1-4C56-9F12-72D395921975}" type="presOf" srcId="{E15D41B1-0E14-41AA-A73D-6B0D75E68929}" destId="{ACC5E878-7B41-4DCA-BA70-7B84C7E44548}" srcOrd="1" destOrd="0" presId="urn:microsoft.com/office/officeart/2005/8/layout/list1"/>
    <dgm:cxn modelId="{E57FF42D-90C5-4D6F-A936-55CE5DB5306C}" srcId="{C28C2714-C0C0-403F-9349-09A0202906D9}" destId="{E15D41B1-0E14-41AA-A73D-6B0D75E68929}" srcOrd="4" destOrd="0" parTransId="{64A8F0C1-0414-4D33-81F2-4C90F67FDB50}" sibTransId="{2632C917-0A23-4ECE-AAD3-97EF6536AF73}"/>
    <dgm:cxn modelId="{1A0B3004-52B0-4E31-9369-A4CD66D4D39C}" type="presOf" srcId="{BEB11672-DDB3-48F7-8E52-1E07F47D8FAD}" destId="{D8736EA4-9BB6-4AB4-B2EA-2C3BE9F968E5}" srcOrd="0" destOrd="0" presId="urn:microsoft.com/office/officeart/2005/8/layout/list1"/>
    <dgm:cxn modelId="{16505BF1-A73F-46FD-AF53-A2E68B4175E8}" srcId="{C28C2714-C0C0-403F-9349-09A0202906D9}" destId="{FFF00F38-C3D2-4239-9AFD-42A8A015FDAA}" srcOrd="2" destOrd="0" parTransId="{37492C58-8246-4632-B25F-0AABCE2452F0}" sibTransId="{C0F20952-35C1-461A-B2EF-B5340C246700}"/>
    <dgm:cxn modelId="{A3ECBFA4-FEB3-4F94-B29A-370A6836E4CC}" type="presOf" srcId="{C28C2714-C0C0-403F-9349-09A0202906D9}" destId="{3FF85C13-C902-465F-9182-04DCE0F9E726}" srcOrd="0" destOrd="0" presId="urn:microsoft.com/office/officeart/2005/8/layout/list1"/>
    <dgm:cxn modelId="{1703CD91-796F-4E56-8276-DCB7CB3014F6}" srcId="{C28C2714-C0C0-403F-9349-09A0202906D9}" destId="{BEB11672-DDB3-48F7-8E52-1E07F47D8FAD}" srcOrd="1" destOrd="0" parTransId="{E51CAA35-23FE-44E0-8DD5-8704F13691BC}" sibTransId="{945EE627-F8C4-466A-BA40-5929C914D7F8}"/>
    <dgm:cxn modelId="{CBC8BE8E-C3C7-49AD-A904-73F8F79FB7AE}" srcId="{C28C2714-C0C0-403F-9349-09A0202906D9}" destId="{C5333C1B-F1B4-4002-B996-ABACFCD4E937}" srcOrd="0" destOrd="0" parTransId="{1784A9A8-01A3-4FB2-B6F8-A41480065E0E}" sibTransId="{0CE7A211-D755-4081-AE3E-C1EE33371564}"/>
    <dgm:cxn modelId="{A718CBBF-3A71-4D46-9E5B-346C8B744BF2}" type="presOf" srcId="{BEB11672-DDB3-48F7-8E52-1E07F47D8FAD}" destId="{FE209A67-4F08-4878-A2DA-027FFCFC15FB}" srcOrd="1" destOrd="0" presId="urn:microsoft.com/office/officeart/2005/8/layout/list1"/>
    <dgm:cxn modelId="{EE14C814-8D2D-4758-8ECF-915DC0ED2A74}" type="presOf" srcId="{C5333C1B-F1B4-4002-B996-ABACFCD4E937}" destId="{6E0B5162-F6BB-40F8-B913-7C9E8D312FD3}" srcOrd="1" destOrd="0" presId="urn:microsoft.com/office/officeart/2005/8/layout/list1"/>
    <dgm:cxn modelId="{F8E03C32-C68E-4947-B849-FAC0C89342DA}" type="presOf" srcId="{13FAA37E-718F-48AD-80E4-DA378B62B7A6}" destId="{BC520DB4-A3CD-4429-AAA3-8B2B4956EA49}" srcOrd="0" destOrd="0" presId="urn:microsoft.com/office/officeart/2005/8/layout/list1"/>
    <dgm:cxn modelId="{B2F13ED7-8835-423F-8AB5-D26AD0452DB8}" type="presParOf" srcId="{3FF85C13-C902-465F-9182-04DCE0F9E726}" destId="{593F966F-40F6-4ED0-BD56-3C48EF3B54AC}" srcOrd="0" destOrd="0" presId="urn:microsoft.com/office/officeart/2005/8/layout/list1"/>
    <dgm:cxn modelId="{97B12D6E-A62D-4714-ACEE-E48FED52B4C8}" type="presParOf" srcId="{593F966F-40F6-4ED0-BD56-3C48EF3B54AC}" destId="{C1E7925A-4483-4D95-90ED-3C05EF41F395}" srcOrd="0" destOrd="0" presId="urn:microsoft.com/office/officeart/2005/8/layout/list1"/>
    <dgm:cxn modelId="{907A3672-EB91-4C87-B358-0CC62D142844}" type="presParOf" srcId="{593F966F-40F6-4ED0-BD56-3C48EF3B54AC}" destId="{6E0B5162-F6BB-40F8-B913-7C9E8D312FD3}" srcOrd="1" destOrd="0" presId="urn:microsoft.com/office/officeart/2005/8/layout/list1"/>
    <dgm:cxn modelId="{058EEF6B-8320-425F-8820-69EBFE75BD3B}" type="presParOf" srcId="{3FF85C13-C902-465F-9182-04DCE0F9E726}" destId="{FC41BD40-6203-4B63-8966-993CCEB3ED44}" srcOrd="1" destOrd="0" presId="urn:microsoft.com/office/officeart/2005/8/layout/list1"/>
    <dgm:cxn modelId="{CA12FF9E-234E-4DAF-BA47-DDD9C0734693}" type="presParOf" srcId="{3FF85C13-C902-465F-9182-04DCE0F9E726}" destId="{C2DE9AA7-02F4-4568-ADE7-7EC16281117B}" srcOrd="2" destOrd="0" presId="urn:microsoft.com/office/officeart/2005/8/layout/list1"/>
    <dgm:cxn modelId="{0019481F-E6E0-4011-88E6-31FBC49AED31}" type="presParOf" srcId="{3FF85C13-C902-465F-9182-04DCE0F9E726}" destId="{1690E95F-D347-4055-BFD0-A02AD66B6F47}" srcOrd="3" destOrd="0" presId="urn:microsoft.com/office/officeart/2005/8/layout/list1"/>
    <dgm:cxn modelId="{AF5DECB6-4D4B-4C9A-8C89-CABAAEDD7D15}" type="presParOf" srcId="{3FF85C13-C902-465F-9182-04DCE0F9E726}" destId="{C9D8BE54-389C-407B-8838-AEF13DFB352E}" srcOrd="4" destOrd="0" presId="urn:microsoft.com/office/officeart/2005/8/layout/list1"/>
    <dgm:cxn modelId="{D4F24ABC-DC78-4497-B456-02C099CBF3A4}" type="presParOf" srcId="{C9D8BE54-389C-407B-8838-AEF13DFB352E}" destId="{D8736EA4-9BB6-4AB4-B2EA-2C3BE9F968E5}" srcOrd="0" destOrd="0" presId="urn:microsoft.com/office/officeart/2005/8/layout/list1"/>
    <dgm:cxn modelId="{AB93B753-E67A-474F-9478-A3245604BBA7}" type="presParOf" srcId="{C9D8BE54-389C-407B-8838-AEF13DFB352E}" destId="{FE209A67-4F08-4878-A2DA-027FFCFC15FB}" srcOrd="1" destOrd="0" presId="urn:microsoft.com/office/officeart/2005/8/layout/list1"/>
    <dgm:cxn modelId="{430FAD27-B1A0-406B-B0A5-A985175B2F25}" type="presParOf" srcId="{3FF85C13-C902-465F-9182-04DCE0F9E726}" destId="{59A8D468-6491-4331-88BF-249EC3307D14}" srcOrd="5" destOrd="0" presId="urn:microsoft.com/office/officeart/2005/8/layout/list1"/>
    <dgm:cxn modelId="{8C7A8377-88CC-4280-89F7-EEA0AF5E2F55}" type="presParOf" srcId="{3FF85C13-C902-465F-9182-04DCE0F9E726}" destId="{97BB129B-E87C-4B1E-84CD-6ECF87B79452}" srcOrd="6" destOrd="0" presId="urn:microsoft.com/office/officeart/2005/8/layout/list1"/>
    <dgm:cxn modelId="{B80D4437-A5ED-4C1F-8018-CF33302C099B}" type="presParOf" srcId="{3FF85C13-C902-465F-9182-04DCE0F9E726}" destId="{F2C5D298-665F-43AA-8EDE-063A084B338B}" srcOrd="7" destOrd="0" presId="urn:microsoft.com/office/officeart/2005/8/layout/list1"/>
    <dgm:cxn modelId="{A9CA3BF0-C1EB-4A23-8392-72C10A303913}" type="presParOf" srcId="{3FF85C13-C902-465F-9182-04DCE0F9E726}" destId="{979E0930-47CE-4DDB-A44A-1D162B9D7A3A}" srcOrd="8" destOrd="0" presId="urn:microsoft.com/office/officeart/2005/8/layout/list1"/>
    <dgm:cxn modelId="{FAE6F11B-FBC1-4157-8A4F-217C1D866122}" type="presParOf" srcId="{979E0930-47CE-4DDB-A44A-1D162B9D7A3A}" destId="{9E823C1F-2735-4A47-9B57-3BAE2636DBE0}" srcOrd="0" destOrd="0" presId="urn:microsoft.com/office/officeart/2005/8/layout/list1"/>
    <dgm:cxn modelId="{BFE41CE0-EBFD-4181-AF01-E5510E454BB4}" type="presParOf" srcId="{979E0930-47CE-4DDB-A44A-1D162B9D7A3A}" destId="{4A46B6BD-69B6-4782-BFD3-B0A5048D096B}" srcOrd="1" destOrd="0" presId="urn:microsoft.com/office/officeart/2005/8/layout/list1"/>
    <dgm:cxn modelId="{A0C38E16-DADD-4482-BE49-6063D1D3AF5B}" type="presParOf" srcId="{3FF85C13-C902-465F-9182-04DCE0F9E726}" destId="{42011037-0773-4712-BFC7-5C594EB7990E}" srcOrd="9" destOrd="0" presId="urn:microsoft.com/office/officeart/2005/8/layout/list1"/>
    <dgm:cxn modelId="{36C1ED33-EB98-4EEE-9D31-E4B7EDD86377}" type="presParOf" srcId="{3FF85C13-C902-465F-9182-04DCE0F9E726}" destId="{97888EBA-4F7A-485A-808A-6633E6C6EF7D}" srcOrd="10" destOrd="0" presId="urn:microsoft.com/office/officeart/2005/8/layout/list1"/>
    <dgm:cxn modelId="{1624DED3-A2FB-4781-A0DB-5F26EB702092}" type="presParOf" srcId="{3FF85C13-C902-465F-9182-04DCE0F9E726}" destId="{F5513A95-4C58-4646-B1A4-F816A70B4B7E}" srcOrd="11" destOrd="0" presId="urn:microsoft.com/office/officeart/2005/8/layout/list1"/>
    <dgm:cxn modelId="{FA53A4A2-DFA2-42A9-8C13-47738731CA40}" type="presParOf" srcId="{3FF85C13-C902-465F-9182-04DCE0F9E726}" destId="{E33C704D-74CC-4B86-A6C2-F51CE580A517}" srcOrd="12" destOrd="0" presId="urn:microsoft.com/office/officeart/2005/8/layout/list1"/>
    <dgm:cxn modelId="{ACFF56AC-DA3A-4C20-87EE-4804E3914F59}" type="presParOf" srcId="{E33C704D-74CC-4B86-A6C2-F51CE580A517}" destId="{BC520DB4-A3CD-4429-AAA3-8B2B4956EA49}" srcOrd="0" destOrd="0" presId="urn:microsoft.com/office/officeart/2005/8/layout/list1"/>
    <dgm:cxn modelId="{C1936FD8-0E73-48DC-B89E-6A8C9795F99B}" type="presParOf" srcId="{E33C704D-74CC-4B86-A6C2-F51CE580A517}" destId="{D668A295-EF3C-43A4-9F43-38772F6C3938}" srcOrd="1" destOrd="0" presId="urn:microsoft.com/office/officeart/2005/8/layout/list1"/>
    <dgm:cxn modelId="{2C40DE38-23D0-4CDD-A09C-32D6C8B899BA}" type="presParOf" srcId="{3FF85C13-C902-465F-9182-04DCE0F9E726}" destId="{697D3364-1E4A-41D8-81DB-4FBB5C45C811}" srcOrd="13" destOrd="0" presId="urn:microsoft.com/office/officeart/2005/8/layout/list1"/>
    <dgm:cxn modelId="{0915ADA2-3C3D-4A9A-9134-800F226266DD}" type="presParOf" srcId="{3FF85C13-C902-465F-9182-04DCE0F9E726}" destId="{6E8713AF-17C3-4E6B-A89E-AF3D0027B747}" srcOrd="14" destOrd="0" presId="urn:microsoft.com/office/officeart/2005/8/layout/list1"/>
    <dgm:cxn modelId="{5E8CA6B2-8D21-4B25-8F40-397F09733EB3}" type="presParOf" srcId="{3FF85C13-C902-465F-9182-04DCE0F9E726}" destId="{49F05B25-7BD0-45F1-B68A-59AE1CD9C45A}" srcOrd="15" destOrd="0" presId="urn:microsoft.com/office/officeart/2005/8/layout/list1"/>
    <dgm:cxn modelId="{5BE7A1DD-AB9B-46D3-BD91-CEA469A37D21}" type="presParOf" srcId="{3FF85C13-C902-465F-9182-04DCE0F9E726}" destId="{749078F0-51F9-43B5-A6BA-47B373889A0D}" srcOrd="16" destOrd="0" presId="urn:microsoft.com/office/officeart/2005/8/layout/list1"/>
    <dgm:cxn modelId="{A4926125-CFA6-4331-9637-12800ADF28E2}" type="presParOf" srcId="{749078F0-51F9-43B5-A6BA-47B373889A0D}" destId="{05B65BFC-4242-451B-BE0F-04A0B4B6ABFF}" srcOrd="0" destOrd="0" presId="urn:microsoft.com/office/officeart/2005/8/layout/list1"/>
    <dgm:cxn modelId="{92407FD9-F7D2-49E3-BF78-0C882CE70BAB}" type="presParOf" srcId="{749078F0-51F9-43B5-A6BA-47B373889A0D}" destId="{ACC5E878-7B41-4DCA-BA70-7B84C7E44548}" srcOrd="1" destOrd="0" presId="urn:microsoft.com/office/officeart/2005/8/layout/list1"/>
    <dgm:cxn modelId="{F49AB380-EDC5-4514-B618-D3187CEC74F4}" type="presParOf" srcId="{3FF85C13-C902-465F-9182-04DCE0F9E726}" destId="{D772D5C7-CB6B-4C61-83C7-E0C90DDA4DAE}" srcOrd="17" destOrd="0" presId="urn:microsoft.com/office/officeart/2005/8/layout/list1"/>
    <dgm:cxn modelId="{93B665FE-DD8B-4914-BA83-04FB154C042E}" type="presParOf" srcId="{3FF85C13-C902-465F-9182-04DCE0F9E726}" destId="{39DCF892-C835-4F8D-B10B-E60212B26301}" srcOrd="18" destOrd="0" presId="urn:microsoft.com/office/officeart/2005/8/layout/list1"/>
  </dgm:cxnLst>
  <dgm:bg>
    <a:blipFill>
      <a:blip xmlns:r="http://schemas.openxmlformats.org/officeDocument/2006/relationships" r:embed="rId1"/>
      <a:tile tx="0" ty="0" sx="100000" sy="100000" flip="none" algn="tl"/>
    </a:blip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2DE9AA7-02F4-4568-ADE7-7EC16281117B}">
      <dsp:nvSpPr>
        <dsp:cNvPr id="0" name=""/>
        <dsp:cNvSpPr/>
      </dsp:nvSpPr>
      <dsp:spPr>
        <a:xfrm>
          <a:off x="0" y="408578"/>
          <a:ext cx="72390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0B5162-F6BB-40F8-B913-7C9E8D312FD3}">
      <dsp:nvSpPr>
        <dsp:cNvPr id="0" name=""/>
        <dsp:cNvSpPr/>
      </dsp:nvSpPr>
      <dsp:spPr>
        <a:xfrm>
          <a:off x="361950" y="98618"/>
          <a:ext cx="5067300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1532" tIns="0" rIns="191532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1. Отчеты представлены на неутвержденных бланках 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361950" y="98618"/>
        <a:ext cx="5067300" cy="619920"/>
      </dsp:txXfrm>
    </dsp:sp>
    <dsp:sp modelId="{97BB129B-E87C-4B1E-84CD-6ECF87B79452}">
      <dsp:nvSpPr>
        <dsp:cNvPr id="0" name=""/>
        <dsp:cNvSpPr/>
      </dsp:nvSpPr>
      <dsp:spPr>
        <a:xfrm>
          <a:off x="0" y="1361138"/>
          <a:ext cx="72390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209A67-4F08-4878-A2DA-027FFCFC15FB}">
      <dsp:nvSpPr>
        <dsp:cNvPr id="0" name=""/>
        <dsp:cNvSpPr/>
      </dsp:nvSpPr>
      <dsp:spPr>
        <a:xfrm>
          <a:off x="361950" y="1051178"/>
          <a:ext cx="5067300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1532" tIns="0" rIns="191532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2. Арифметические ошибки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361950" y="1051178"/>
        <a:ext cx="5067300" cy="619920"/>
      </dsp:txXfrm>
    </dsp:sp>
    <dsp:sp modelId="{97888EBA-4F7A-485A-808A-6633E6C6EF7D}">
      <dsp:nvSpPr>
        <dsp:cNvPr id="0" name=""/>
        <dsp:cNvSpPr/>
      </dsp:nvSpPr>
      <dsp:spPr>
        <a:xfrm>
          <a:off x="0" y="2313699"/>
          <a:ext cx="72390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46B6BD-69B6-4782-BFD3-B0A5048D096B}">
      <dsp:nvSpPr>
        <dsp:cNvPr id="0" name=""/>
        <dsp:cNvSpPr/>
      </dsp:nvSpPr>
      <dsp:spPr>
        <a:xfrm>
          <a:off x="361950" y="2003739"/>
          <a:ext cx="5067300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1532" tIns="0" rIns="191532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3. Незаполненные таблицы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361950" y="2003739"/>
        <a:ext cx="5067300" cy="619920"/>
      </dsp:txXfrm>
    </dsp:sp>
    <dsp:sp modelId="{6E8713AF-17C3-4E6B-A89E-AF3D0027B747}">
      <dsp:nvSpPr>
        <dsp:cNvPr id="0" name=""/>
        <dsp:cNvSpPr/>
      </dsp:nvSpPr>
      <dsp:spPr>
        <a:xfrm>
          <a:off x="0" y="3266259"/>
          <a:ext cx="72390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68A295-EF3C-43A4-9F43-38772F6C3938}">
      <dsp:nvSpPr>
        <dsp:cNvPr id="0" name=""/>
        <dsp:cNvSpPr/>
      </dsp:nvSpPr>
      <dsp:spPr>
        <a:xfrm>
          <a:off x="361950" y="2956299"/>
          <a:ext cx="5067300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1532" tIns="0" rIns="191532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4. Логические ошибки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361950" y="2956299"/>
        <a:ext cx="5067300" cy="619920"/>
      </dsp:txXfrm>
    </dsp:sp>
    <dsp:sp modelId="{39DCF892-C835-4F8D-B10B-E60212B26301}">
      <dsp:nvSpPr>
        <dsp:cNvPr id="0" name=""/>
        <dsp:cNvSpPr/>
      </dsp:nvSpPr>
      <dsp:spPr>
        <a:xfrm>
          <a:off x="0" y="4218819"/>
          <a:ext cx="72390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C5E878-7B41-4DCA-BA70-7B84C7E44548}">
      <dsp:nvSpPr>
        <dsp:cNvPr id="0" name=""/>
        <dsp:cNvSpPr/>
      </dsp:nvSpPr>
      <dsp:spPr>
        <a:xfrm>
          <a:off x="361950" y="3908859"/>
          <a:ext cx="5067300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1532" tIns="0" rIns="191532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5. Несоблюдение условий контроля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361950" y="3908859"/>
        <a:ext cx="5067300" cy="6199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9264" y="1397496"/>
            <a:ext cx="6624736" cy="3183632"/>
          </a:xfrm>
          <a:effectLst/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Lucida Console" pitchFamily="49" charset="0"/>
                <a:cs typeface="Times New Roman" pitchFamily="18" charset="0"/>
              </a:rPr>
              <a:t>Современные требования к </a:t>
            </a:r>
            <a:r>
              <a:rPr lang="en-US" sz="3200" dirty="0" smtClean="0">
                <a:solidFill>
                  <a:schemeClr val="bg1"/>
                </a:solidFill>
                <a:latin typeface="Lucida Console" pitchFamily="49" charset="0"/>
                <a:cs typeface="Times New Roman" pitchFamily="18" charset="0"/>
              </a:rPr>
              <a:t/>
            </a:r>
            <a:br>
              <a:rPr lang="en-US" sz="3200" dirty="0" smtClean="0">
                <a:solidFill>
                  <a:schemeClr val="bg1"/>
                </a:solidFill>
                <a:latin typeface="Lucida Console" pitchFamily="49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Lucida Console" pitchFamily="49" charset="0"/>
                <a:cs typeface="Times New Roman" pitchFamily="18" charset="0"/>
              </a:rPr>
              <a:t>оформлению учётных </a:t>
            </a:r>
            <a:r>
              <a:rPr lang="en-US" sz="3200" dirty="0" smtClean="0">
                <a:solidFill>
                  <a:schemeClr val="bg1"/>
                </a:solidFill>
                <a:latin typeface="Lucida Console" pitchFamily="49" charset="0"/>
                <a:cs typeface="Times New Roman" pitchFamily="18" charset="0"/>
              </a:rPr>
              <a:t/>
            </a:r>
            <a:br>
              <a:rPr lang="en-US" sz="3200" dirty="0" smtClean="0">
                <a:solidFill>
                  <a:schemeClr val="bg1"/>
                </a:solidFill>
                <a:latin typeface="Lucida Console" pitchFamily="49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Lucida Console" pitchFamily="49" charset="0"/>
                <a:cs typeface="Times New Roman" pitchFamily="18" charset="0"/>
              </a:rPr>
              <a:t>и отчётных форм </a:t>
            </a:r>
            <a:r>
              <a:rPr lang="en-US" sz="3200" dirty="0" smtClean="0">
                <a:solidFill>
                  <a:schemeClr val="bg1"/>
                </a:solidFill>
                <a:latin typeface="Lucida Console" pitchFamily="49" charset="0"/>
                <a:cs typeface="Times New Roman" pitchFamily="18" charset="0"/>
              </a:rPr>
              <a:t/>
            </a:r>
            <a:br>
              <a:rPr lang="en-US" sz="3200" dirty="0" smtClean="0">
                <a:solidFill>
                  <a:schemeClr val="bg1"/>
                </a:solidFill>
                <a:latin typeface="Lucida Console" pitchFamily="49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Lucida Console" pitchFamily="49" charset="0"/>
                <a:cs typeface="Times New Roman" pitchFamily="18" charset="0"/>
              </a:rPr>
              <a:t>в медицинских организациях дерматовенерологического профиля</a:t>
            </a:r>
            <a:endParaRPr lang="ru-RU" sz="3200" dirty="0">
              <a:solidFill>
                <a:schemeClr val="bg1"/>
              </a:solidFill>
              <a:latin typeface="Lucida Console" pitchFamily="49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5085184"/>
            <a:ext cx="5114778" cy="1101248"/>
          </a:xfrm>
        </p:spPr>
        <p:txBody>
          <a:bodyPr/>
          <a:lstStyle/>
          <a:p>
            <a:r>
              <a:rPr lang="ru-RU" sz="2400" dirty="0" smtClean="0">
                <a:latin typeface="Lucida Console" pitchFamily="49" charset="0"/>
                <a:cs typeface="Times New Roman" pitchFamily="18" charset="0"/>
              </a:rPr>
              <a:t>О</a:t>
            </a:r>
            <a:r>
              <a:rPr lang="ru-RU" dirty="0" smtClean="0">
                <a:latin typeface="Lucida Console" pitchFamily="49" charset="0"/>
                <a:cs typeface="Times New Roman" pitchFamily="18" charset="0"/>
              </a:rPr>
              <a:t>бучающий семинар</a:t>
            </a:r>
            <a:endParaRPr lang="ru-RU" dirty="0">
              <a:latin typeface="Lucida Console" pitchFamily="49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44664"/>
          </a:xfrm>
        </p:spPr>
        <p:txBody>
          <a:bodyPr/>
          <a:lstStyle/>
          <a:p>
            <a:pPr algn="r"/>
            <a:r>
              <a:rPr lang="ru-RU" sz="1800" dirty="0" smtClean="0">
                <a:solidFill>
                  <a:schemeClr val="accent1"/>
                </a:solidFill>
              </a:rPr>
              <a:t>продолжение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7632848" cy="5616624"/>
          </a:xfrm>
        </p:spPr>
        <p:txBody>
          <a:bodyPr>
            <a:normAutofit fontScale="92500" lnSpcReduction="2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Таблица 2201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строка 09 графы 3 табл. 2201+ строка 01 графы 9 табл. 2200 = строка 01 графы 8 табл. 2200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строка 09 графы 4 табл. 2201 + строка 01 графы 13 табл. 2200 = строке 01 графы 12 табл. 2200</a:t>
            </a:r>
          </a:p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Таблица 2202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∑ граф 3 + 4 + 5 + 6 = графе 10 табл. 2200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(по соотв. строкам)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Таблица 2300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данной таблице показывается число обследованных контактов на больного с вновь установленным диагнозом, поэтому число обследованных лиц показывается в этой таблице по диагнозу больного, а не его контактов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/>
          <a:lstStyle/>
          <a:p>
            <a:pPr algn="r"/>
            <a:r>
              <a:rPr lang="ru-RU" sz="1800" dirty="0" smtClean="0">
                <a:solidFill>
                  <a:schemeClr val="accent1"/>
                </a:solidFill>
              </a:rPr>
              <a:t>продолжение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7632848" cy="5616624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Таблица 2400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графах 3-13 учитываются сведения о беременных женщинах и исходах беременности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графах 14-17 учитываются сведения о родившихся детях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графа 3 = ∑ граф 4 + 5 + 6 + 7 + 8 (по строкам 01,03)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графа 3 = ∑ граф 4 + 5 + 6 + 7 (по строке 02)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графа 3 = ∑ граф 9 + 10 + 11 + 12 + 13 (по стр. 1, 4, 5)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строка 1 = ∑ строк 2 + 3 (по графам 4-13)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родившихся детей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быть несколько больше,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чем число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счет двойни, тройни и т.д.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Строка 3 графы 14 = ∑ строк 01 + 04 + 05 графы 14 – строка 01 графы 5 табл. 2401</a:t>
            </a:r>
          </a:p>
          <a:p>
            <a:pPr algn="ctr">
              <a:buNone/>
            </a:pPr>
            <a:endParaRPr lang="ru-RU" sz="24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/>
          <a:lstStyle/>
          <a:p>
            <a:pPr algn="r"/>
            <a:r>
              <a:rPr lang="ru-RU" sz="1800" dirty="0" smtClean="0">
                <a:solidFill>
                  <a:schemeClr val="accent1"/>
                </a:solidFill>
              </a:rPr>
              <a:t>продолжение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7560840" cy="5547016"/>
          </a:xfrm>
        </p:spPr>
        <p:txBody>
          <a:bodyPr/>
          <a:lstStyle/>
          <a:p>
            <a:r>
              <a:rPr lang="ru-RU" b="1" u="sng" dirty="0" smtClean="0"/>
              <a:t>Таблица 2500</a:t>
            </a:r>
            <a:r>
              <a:rPr lang="ru-RU" dirty="0" smtClean="0"/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Должна заполняться на основании учетной формы 089/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у-кв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 пункта 9 Лабораторное подтверждение. Здесь учитываются только те лабораторные исследования, которые были использованы при установлении диагноза.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1184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 №089 / </a:t>
            </a:r>
            <a:r>
              <a:rPr lang="ru-RU" sz="40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у-кв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8100392" cy="56166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Министерство здравоохранения                                                     Приложение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Российской Федерации			            УТВЕРЖДЕНО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				            приказом Минздрава                                                                                 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Наименование учреждения                                                             от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Код формы по ОКУД _______________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Код учреждения по ОКПО _________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Медицинская документация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Форма №089 /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у-кв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Утверждена Минздравсоцразвития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России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 1. Ф.И.О. или код больного ___________________________________________________ 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2. Пол: м 1        , ж 2             3. Дата рождения                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4. Место постоянной регистрации  ________________________________________________________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5. Житель: города 1      ,  села 2  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6. Категория больного: житель данного субъекта РФ 1        ,  другого субъекта РФ 2         , СНГ 3        ,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иностранный гражданин 4        ,  БОМЖ 5          ,  контингент ФСИН 6          .            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7. Социальная группа: работающий 1        , неработающий 2        , дошкольник 3         , учащийся 4        ,  студент 5        ,  пенсионер 6          ,  военнослужащий 7         .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8. Диагноз ___________________________________  Реинфекция: да         нет   Код МКБ-Х________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418058"/>
          </a:xfrm>
        </p:spPr>
        <p:txBody>
          <a:bodyPr>
            <a:noAutofit/>
          </a:bodyPr>
          <a:lstStyle/>
          <a:p>
            <a:pPr algn="r"/>
            <a:r>
              <a:rPr lang="ru-RU" sz="1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продолжение</a:t>
            </a:r>
            <a:endParaRPr lang="ru-RU" sz="16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8100392" cy="5616624"/>
          </a:xfrm>
        </p:spPr>
        <p:txBody>
          <a:bodyPr>
            <a:normAutofit fontScale="40000" lnSpcReduction="20000"/>
          </a:bodyPr>
          <a:lstStyle/>
          <a:p>
            <a:endParaRPr lang="ru-RU" sz="3600" dirty="0" smtClean="0"/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9. Лабораторное подтверждение: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серологически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1: КСР         , РМП        , РПР        , РПГА         , ИФА       , РИФ        ,  РИБТ       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иммуноблот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;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бактериоскопически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2          ,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бактериологически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3         ,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молекулярно-биологически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4        , другое (вписать) 5          ___________________________________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10. Выявленный возбудитель ____________________________________________________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11. Путь передачи: половой 1        ,  в т.ч. при сексуальном насилии 2        , бытовой 3         ,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трансплацентарный 4           , неуточненный 5           .      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12. Место выявления заболевания: медицинское учреждение государственной формы собственности: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КВУ 1        , из них анонимно 2        , амбулаторно-поликлиническое учреждение 3          (указать специалиста)  ____________________________  женская консультация 4        , стационар 5           (указать профиль койки)______________________________, другое (вписать) 6         ________________  ________________________ ,  медицинское учреждение другой формы собственности 7        .                    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13. Обстоятельства выявления: а) самостоятельное обращение к специалисту (указать к какому) 1        ___________________, в т.ч. по контакту         ;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б) выявлено специалистом:  как контакт больного 2        , донор 3         , при  медицинских осмотрах 4        во время родов 5        , другие обстоятельства (вписать) 6             ________________________________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14. Срок беременности:  I триместр – 1         , II триместр - 2        , 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триместр - 3         .    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15. Детское учреждение (для детей) ______________________________________________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16. Дата установления диагноза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Ф.И.О. врача ______________________________________________________________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Подпись и печать врача _____________________________________________________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42048" cy="986368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</a:rPr>
              <a:t>Форма №12. СВЕДЕНИЯ О ЧИСЛЕ ЗАБОЛЕВАНИЙ, ЗАРЕГИСТРИРОВАННЫХ У ПАЦИЕНТОВ, ПРОЖИВАЮЩИХ В РАЙОНЕ ОБСЛУЖИВАНИЯ МЕДИЦИНСКОЙ ОРГАНИЗАЦИИ</a:t>
            </a:r>
            <a:endParaRPr lang="ru-RU" sz="1800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7544" y="1772816"/>
          <a:ext cx="7560840" cy="3392357"/>
        </p:xfrm>
        <a:graphic>
          <a:graphicData uri="http://schemas.openxmlformats.org/drawingml/2006/table">
            <a:tbl>
              <a:tblPr/>
              <a:tblGrid>
                <a:gridCol w="2727129"/>
                <a:gridCol w="529446"/>
                <a:gridCol w="917008"/>
                <a:gridCol w="1200027"/>
                <a:gridCol w="1058145"/>
                <a:gridCol w="1129085"/>
              </a:tblGrid>
              <a:tr h="251216"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классов и отдельных болезней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№ строк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Код по МКБ-10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пересмотра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Зарегистрировано пациентов с данным заболеванием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Состоит под диспансерным наблюдением на конец отчетного года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4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 с диагнозом, установленным впервые в жизни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139">
                <a:tc>
                  <a:txBody>
                    <a:bodyPr/>
                    <a:lstStyle/>
                    <a:p>
                      <a:pPr marL="86360"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139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болезни кожи и подкожной клетчатки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13.0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L00-L99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92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</a:p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атопический дерматит</a:t>
                      </a: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13.1</a:t>
                      </a: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L20</a:t>
                      </a: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139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контактный дерматит</a:t>
                      </a: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13.2</a:t>
                      </a: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L23-L25</a:t>
                      </a: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139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другие дерматиты (экзема)</a:t>
                      </a: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13.3</a:t>
                      </a: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139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псориаз</a:t>
                      </a: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13.4</a:t>
                      </a: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92">
                <a:tc>
                  <a:txBody>
                    <a:bodyPr/>
                    <a:lstStyle/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из него:</a:t>
                      </a:r>
                    </a:p>
                    <a:p>
                      <a:pPr marL="2667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псориаз артропатический</a:t>
                      </a: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13.4.1</a:t>
                      </a: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40.5</a:t>
                      </a: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139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дискоидная красная волчанка</a:t>
                      </a: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13.5</a:t>
                      </a: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93.0</a:t>
                      </a: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139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локализованная склеродермия</a:t>
                      </a: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13.6</a:t>
                      </a: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94.0</a:t>
                      </a: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024" marR="650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Форма №47. СВЕДЕНИЯ О СЕТИ И ДЕЯТЕЛЬНОСТИ МЕДИЦИНСКИХ ОРГАНИЗАЦИЙ</a:t>
            </a:r>
            <a:r>
              <a:rPr lang="ru-RU" sz="2400" dirty="0" smtClean="0"/>
              <a:t>	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2492896"/>
          <a:ext cx="7704858" cy="3817962"/>
        </p:xfrm>
        <a:graphic>
          <a:graphicData uri="http://schemas.openxmlformats.org/drawingml/2006/table">
            <a:tbl>
              <a:tblPr/>
              <a:tblGrid>
                <a:gridCol w="1488864"/>
                <a:gridCol w="295951"/>
                <a:gridCol w="845359"/>
                <a:gridCol w="845865"/>
                <a:gridCol w="845865"/>
                <a:gridCol w="845865"/>
                <a:gridCol w="845865"/>
                <a:gridCol w="845359"/>
                <a:gridCol w="845865"/>
              </a:tblGrid>
              <a:tr h="133312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диспансеров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стр.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Число организаций - всего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из них (из гр.3)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Число коек </a:t>
                      </a:r>
                    </a:p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(фактически </a:t>
                      </a:r>
                    </a:p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развернутых  +</a:t>
                      </a:r>
                    </a:p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свернутых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на ремонт)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Среднегодовые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койки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9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функциони-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рующих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в системе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ОМС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имеющих стационары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организаций,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расположенных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в сельской местности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6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из них имеющих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стационары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4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93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Противотуберкулезные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235</a:t>
                      </a:r>
                      <a:endParaRPr lang="ru-RU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209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50693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49902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93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Онкологические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02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101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97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27202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27216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93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Кожно-венерологические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145</a:t>
                      </a:r>
                      <a:endParaRPr lang="ru-RU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117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9283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9168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11493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Психоневрологические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  <a:endParaRPr lang="ru-RU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19609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19361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93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Врачебно-физкультурные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93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Трахоматозные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06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93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  <a:tab pos="449580" algn="l"/>
                        </a:tabLs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Эндокринологические</a:t>
                      </a:r>
                      <a:endParaRPr lang="ru-RU" sz="1050"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07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103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93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Наркологические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08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11201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11087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93">
                <a:tc>
                  <a:txBody>
                    <a:bodyPr/>
                    <a:lstStyle/>
                    <a:p>
                      <a:pPr marL="7175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из них межрайонные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09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743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703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93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Кардиологические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4144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4149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93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  <a:tab pos="449580" algn="l"/>
                        </a:tabLs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Прочие</a:t>
                      </a:r>
                      <a:endParaRPr lang="ru-RU" sz="1050"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Times New Roman"/>
                          <a:cs typeface="Times New Roman"/>
                        </a:rPr>
                        <a:t>179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179</a:t>
                      </a:r>
                      <a:endParaRPr lang="ru-RU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28" marR="43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539552" y="1459523"/>
            <a:ext cx="7200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r"/>
                <a:tab pos="2636838" algn="ctr"/>
                <a:tab pos="5273675" algn="r"/>
              </a:tabLst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РАЗДЕЛ 5.  ДИСПАНСЕРЫ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r"/>
                <a:tab pos="2636838" algn="ctr"/>
                <a:tab pos="5273675" algn="r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5.1. СВЕДЕНИЯ ПО ДИСПАНСЕРАМ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r"/>
                <a:tab pos="2636838" algn="ctr"/>
                <a:tab pos="5273675" algn="r"/>
              </a:tabLst>
            </a:pPr>
            <a:r>
              <a:rPr lang="ru-RU" sz="1400" dirty="0" smtClean="0">
                <a:latin typeface="Arial" pitchFamily="34" charset="0"/>
                <a:ea typeface="Times New Roman" pitchFamily="18" charset="0"/>
              </a:rPr>
              <a:t>Код</a:t>
            </a:r>
            <a:r>
              <a:rPr lang="ru-RU" sz="1400" b="1" dirty="0" smtClean="0"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 ОКЕИ: койка - 911, человек - 792, единица – 642, тысяч единиц 643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r"/>
                <a:tab pos="2636838" algn="ctr"/>
                <a:tab pos="5273675" algn="r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Форма №47. СВЕДЕНИЯ О СЕТИ И ДЕЯТЕЛЬНОСТИ МЕДИЦИНСКИХ ОРГАНИЗАЦИЙ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504" y="2204858"/>
          <a:ext cx="7848872" cy="4905088"/>
        </p:xfrm>
        <a:graphic>
          <a:graphicData uri="http://schemas.openxmlformats.org/drawingml/2006/table">
            <a:tbl>
              <a:tblPr/>
              <a:tblGrid>
                <a:gridCol w="2117146"/>
                <a:gridCol w="455300"/>
                <a:gridCol w="682951"/>
                <a:gridCol w="806894"/>
                <a:gridCol w="806894"/>
                <a:gridCol w="806261"/>
                <a:gridCol w="739231"/>
                <a:gridCol w="739231"/>
                <a:gridCol w="694964"/>
              </a:tblGrid>
              <a:tr h="391492"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Специализация коек</a:t>
                      </a:r>
                    </a:p>
                  </a:txBody>
                  <a:tcPr marL="54795" marR="5479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стр.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Число коек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Поступило пациентов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Из общего числа поступивших – пациенты в возрасте: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33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них в сельской местности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среднегодовых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них сельских жителей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детей</a:t>
                      </a:r>
                    </a:p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(0-17 лет)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лиц старше</a:t>
                      </a:r>
                    </a:p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трудоспо-собного</a:t>
                      </a:r>
                    </a:p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возраста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991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4795" marR="5479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54795" marR="5479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1167709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129048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1160914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30832393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8960548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5935610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9176545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342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</a:p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аллергологические для взрослых</a:t>
                      </a:r>
                    </a:p>
                  </a:txBody>
                  <a:tcPr marL="54795" marR="5479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02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1167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1200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36178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7369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1408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9857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988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гематологические для взрослых</a:t>
                      </a:r>
                    </a:p>
                  </a:txBody>
                  <a:tcPr marL="54795" marR="5479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4480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4484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104935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24746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687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55624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988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гематологические для детей</a:t>
                      </a:r>
                    </a:p>
                  </a:txBody>
                  <a:tcPr marL="54795" marR="5479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1140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1133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23082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7769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23059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991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геронтологические</a:t>
                      </a:r>
                    </a:p>
                  </a:txBody>
                  <a:tcPr marL="54795" marR="5479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2241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2127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28386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1708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26150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991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 spc="-30">
                          <a:latin typeface="Times New Roman"/>
                          <a:ea typeface="Times New Roman"/>
                          <a:cs typeface="Times New Roman"/>
                        </a:rPr>
                        <a:t>дерматологические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для взрослых</a:t>
                      </a:r>
                    </a:p>
                  </a:txBody>
                  <a:tcPr marL="54795" marR="5479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8248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8330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166102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40217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8577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47029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95991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 spc="-30">
                          <a:latin typeface="Times New Roman"/>
                          <a:ea typeface="Times New Roman"/>
                          <a:cs typeface="Times New Roman"/>
                        </a:rPr>
                        <a:t>дерматологические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для детей</a:t>
                      </a:r>
                    </a:p>
                  </a:txBody>
                  <a:tcPr marL="54795" marR="5479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1646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1622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27939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7235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27913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95991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 spc="-30">
                          <a:latin typeface="Times New Roman"/>
                          <a:ea typeface="Times New Roman"/>
                          <a:cs typeface="Times New Roman"/>
                        </a:rPr>
                        <a:t>венерологические для взрослых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2954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2818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46768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13530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1823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2336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44988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 spc="-30">
                          <a:latin typeface="Times New Roman"/>
                          <a:ea typeface="Times New Roman"/>
                          <a:cs typeface="Times New Roman"/>
                        </a:rPr>
                        <a:t>венерологические для детей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144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142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1616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594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1612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95991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инфекционные для взрослых</a:t>
                      </a:r>
                    </a:p>
                  </a:txBody>
                  <a:tcPr marL="54795" marR="5479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32250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4744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31897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960172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306708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159935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161084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988">
                <a:tc>
                  <a:txBody>
                    <a:bodyPr/>
                    <a:lstStyle/>
                    <a:p>
                      <a:pPr marL="114300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них: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лепрозные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17.1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340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340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123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117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95991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инфекционные для детей</a:t>
                      </a:r>
                    </a:p>
                  </a:txBody>
                  <a:tcPr marL="54795" marR="5479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30501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1843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30375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1279761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292497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1278914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988">
                <a:tc>
                  <a:txBody>
                    <a:bodyPr/>
                    <a:lstStyle/>
                    <a:p>
                      <a:pPr marL="114300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них: лепрозные</a:t>
                      </a:r>
                    </a:p>
                  </a:txBody>
                  <a:tcPr marL="54795" marR="5479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18.1</a:t>
                      </a: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95" marR="547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179512" y="1700808"/>
            <a:ext cx="78123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РАЗДЕЛ 7. 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КОЕЧНЫЙ ФОНД ЛЕЧЕБНО-ПРОФИЛАКТИЧЕСКИХ ОРГАНИЗАЦИЙ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(1110)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		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Коды по ОКЕИ: койка - 911, человек – 792, тыс.единиц -643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Форма №47. СВЕДЕНИЯ О СЕТИ И ДЕЯТЕЛЬНОСТИ МЕДИЦИНСКИХ ОРГАНИЗАЦИЙ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7544" y="1865882"/>
          <a:ext cx="7560843" cy="4992118"/>
        </p:xfrm>
        <a:graphic>
          <a:graphicData uri="http://schemas.openxmlformats.org/drawingml/2006/table">
            <a:tbl>
              <a:tblPr/>
              <a:tblGrid>
                <a:gridCol w="1788295"/>
                <a:gridCol w="371036"/>
                <a:gridCol w="900252"/>
                <a:gridCol w="900252"/>
                <a:gridCol w="900252"/>
                <a:gridCol w="900252"/>
                <a:gridCol w="900252"/>
                <a:gridCol w="900252"/>
              </a:tblGrid>
              <a:tr h="379472"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Специализация коек</a:t>
                      </a:r>
                    </a:p>
                  </a:txBody>
                  <a:tcPr marL="47144" marR="47144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стр.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Выписано пациентов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Умерло пациентов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Проведено всеми пациентами </a:t>
                      </a:r>
                    </a:p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койко-дней, тыс.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92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лиц старше трудоспособного возраста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лиц старше трудоспособного возраста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лиц старше трудоспособного возраста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53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7144" marR="47144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3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7144" marR="47144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30379894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9071299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477000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321167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374285.16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122038.01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164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</a:p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аллергологические для взрослых</a:t>
                      </a:r>
                    </a:p>
                  </a:txBody>
                  <a:tcPr marL="47144" marR="47144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02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36783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9671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393.84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115.26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340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аллергологические для детей</a:t>
                      </a:r>
                    </a:p>
                  </a:txBody>
                  <a:tcPr marL="47144" marR="47144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34721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378.17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23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геронтологические</a:t>
                      </a:r>
                    </a:p>
                  </a:txBody>
                  <a:tcPr marL="47144" marR="47144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27465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25387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454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436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706.60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632.10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23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 spc="-30">
                          <a:latin typeface="Times New Roman"/>
                          <a:ea typeface="Times New Roman"/>
                          <a:cs typeface="Times New Roman"/>
                        </a:rPr>
                        <a:t>дерматологические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для взрослых</a:t>
                      </a:r>
                    </a:p>
                  </a:txBody>
                  <a:tcPr marL="47144" marR="47144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166486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47871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2686.19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748.42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34776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 spc="-30">
                          <a:latin typeface="Times New Roman"/>
                          <a:ea typeface="Times New Roman"/>
                          <a:cs typeface="Times New Roman"/>
                        </a:rPr>
                        <a:t>дерматологические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для детей</a:t>
                      </a:r>
                    </a:p>
                  </a:txBody>
                  <a:tcPr marL="47144" marR="47144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28159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473.65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34776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 spc="-30">
                          <a:latin typeface="Times New Roman"/>
                          <a:ea typeface="Times New Roman"/>
                          <a:cs typeface="Times New Roman"/>
                        </a:rPr>
                        <a:t>венерологические для взрослых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46167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2467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755.86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42.44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34776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 spc="-30">
                          <a:latin typeface="Times New Roman"/>
                          <a:ea typeface="Times New Roman"/>
                          <a:cs typeface="Times New Roman"/>
                        </a:rPr>
                        <a:t>венерологические для детей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1545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22.33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99223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инфекционные для взрослых</a:t>
                      </a:r>
                    </a:p>
                  </a:txBody>
                  <a:tcPr marL="47144" marR="47144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951100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170528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5223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1464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8495.12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1592.40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23">
                <a:tc>
                  <a:txBody>
                    <a:bodyPr/>
                    <a:lstStyle/>
                    <a:p>
                      <a:pPr marL="114300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них: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лепрозные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17.1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119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115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23.40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22.50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99223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инфекционные для детей</a:t>
                      </a:r>
                    </a:p>
                  </a:txBody>
                  <a:tcPr marL="47144" marR="47144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1289258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151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568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8669.20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0.60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776">
                <a:tc>
                  <a:txBody>
                    <a:bodyPr/>
                    <a:lstStyle/>
                    <a:p>
                      <a:pPr marL="114300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них: лепрозные</a:t>
                      </a:r>
                    </a:p>
                  </a:txBody>
                  <a:tcPr marL="47144" marR="47144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18.1</a:t>
                      </a: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44" marR="471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0" y="1430868"/>
            <a:ext cx="74839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(1110) 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                                                                                   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продолжение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Форма №47. СВЕДЕНИЯ О СЕТИ И ДЕЯТЕЛЬНОСТИ МЕДИЦИНСКИХ ОРГАНИЗАЦИЙ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1603771"/>
          <a:ext cx="8352926" cy="4971696"/>
        </p:xfrm>
        <a:graphic>
          <a:graphicData uri="http://schemas.openxmlformats.org/drawingml/2006/table">
            <a:tbl>
              <a:tblPr/>
              <a:tblGrid>
                <a:gridCol w="1801796"/>
                <a:gridCol w="379134"/>
                <a:gridCol w="536106"/>
                <a:gridCol w="536106"/>
                <a:gridCol w="587735"/>
                <a:gridCol w="594514"/>
                <a:gridCol w="594514"/>
                <a:gridCol w="587735"/>
                <a:gridCol w="587735"/>
                <a:gridCol w="453708"/>
                <a:gridCol w="565310"/>
                <a:gridCol w="565310"/>
                <a:gridCol w="563223"/>
              </a:tblGrid>
              <a:tr h="16382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  <a:tab pos="449580" algn="l"/>
                        </a:tabLst>
                      </a:pPr>
                      <a:r>
                        <a:rPr lang="ru-RU" sz="1200" dirty="0">
                          <a:latin typeface="Times New Roman CYR"/>
                          <a:ea typeface="Times New Roman"/>
                          <a:cs typeface="Times New Roman"/>
                        </a:rPr>
                        <a:t>Специализация коек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стро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ки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Число коек фактически развернутых</a:t>
                      </a:r>
                      <a:endParaRPr lang="ru-RU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Участковые больницы</a:t>
                      </a:r>
                      <a:endParaRPr lang="ru-RU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197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Областные, краевые, </a:t>
                      </a:r>
                      <a:r>
                        <a:rPr lang="ru-RU" sz="1050" dirty="0" err="1">
                          <a:latin typeface="Times New Roman"/>
                          <a:ea typeface="Times New Roman"/>
                          <a:cs typeface="Times New Roman"/>
                        </a:rPr>
                        <a:t>республи-канские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 больницы, (включая клинические)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Детские областные, краевые, </a:t>
                      </a:r>
                      <a:r>
                        <a:rPr lang="ru-RU" sz="1050" dirty="0" err="1">
                          <a:latin typeface="Times New Roman"/>
                          <a:ea typeface="Times New Roman"/>
                          <a:cs typeface="Times New Roman"/>
                        </a:rPr>
                        <a:t>республи-канские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 больницы, (включая клинические)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Больницы </a:t>
                      </a:r>
                      <a:r>
                        <a:rPr lang="ru-RU" sz="1050" dirty="0" err="1">
                          <a:latin typeface="Times New Roman"/>
                          <a:ea typeface="Times New Roman"/>
                          <a:cs typeface="Times New Roman"/>
                        </a:rPr>
                        <a:t>восстано-вительного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 лечения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Центральные районные и районные больницы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Городские больницы (включая клинические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Детские городские больницы (кроме областных)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Городские больницы скорой медицинской помощи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Клиники ВУЗов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Клиники НИИ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Число организаций,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имеющих койки </a:t>
                      </a:r>
                      <a:r>
                        <a:rPr lang="ru-RU" sz="1050" dirty="0" err="1">
                          <a:latin typeface="Times New Roman"/>
                          <a:ea typeface="Times New Roman"/>
                          <a:cs typeface="Times New Roman"/>
                        </a:rPr>
                        <a:t>соответству-ющего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 профиля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Число коек, фактически развернутых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776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87373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29027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5683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290725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283717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36540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26148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14623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18929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123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3332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434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 spc="-30" dirty="0">
                          <a:latin typeface="Times New Roman"/>
                          <a:ea typeface="Times New Roman"/>
                          <a:cs typeface="Times New Roman"/>
                        </a:rPr>
                        <a:t>дерматологические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для взрослых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599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552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496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225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18434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 spc="-30">
                          <a:latin typeface="Times New Roman"/>
                          <a:ea typeface="Times New Roman"/>
                          <a:cs typeface="Times New Roman"/>
                        </a:rPr>
                        <a:t>дерматологические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для детей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18434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 spc="-30">
                          <a:latin typeface="Times New Roman"/>
                          <a:ea typeface="Times New Roman"/>
                          <a:cs typeface="Times New Roman"/>
                        </a:rPr>
                        <a:t>венерологические для взрослых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148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18434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 spc="-30">
                          <a:latin typeface="Times New Roman"/>
                          <a:ea typeface="Times New Roman"/>
                          <a:cs typeface="Times New Roman"/>
                        </a:rPr>
                        <a:t>венерологические для детей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18434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инфекционные для взрослых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720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13234.50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6617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578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215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205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91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434">
                <a:tc>
                  <a:txBody>
                    <a:bodyPr/>
                    <a:lstStyle/>
                    <a:p>
                      <a:pPr marL="114300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них: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лепрозные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17.1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125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18434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инфекционные для детей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394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1500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7955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5791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5792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434">
                <a:tc>
                  <a:txBody>
                    <a:bodyPr/>
                    <a:lstStyle/>
                    <a:p>
                      <a:pPr marL="114300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них: лепрозные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18.1</a:t>
                      </a: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104" marR="41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ошибки при заполнении форм федеральной статистической отчетности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Спасибо за внимание !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448322"/>
            <a:ext cx="3521075" cy="2640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628800"/>
            <a:ext cx="367240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16632"/>
            <a:ext cx="7242048" cy="8423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Форма №30. СВЕДЕНИЯ О МЕДИЦИНСКОЙ ОРГАНИЗАЦИИ</a:t>
            </a:r>
            <a:endParaRPr lang="ru-RU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5949280"/>
          <a:ext cx="7272808" cy="792088"/>
        </p:xfrm>
        <a:graphic>
          <a:graphicData uri="http://schemas.openxmlformats.org/drawingml/2006/table">
            <a:tbl>
              <a:tblPr/>
              <a:tblGrid>
                <a:gridCol w="5374770"/>
                <a:gridCol w="1898038"/>
              </a:tblGrid>
              <a:tr h="3960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</a:rPr>
                        <a:t>(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</a:rPr>
                        <a:t>2513)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</a:rPr>
                        <a:t> 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Код по ОКЕИ: человек – 792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Обследовано с целью выявления пациентов</a:t>
                      </a:r>
                      <a:r>
                        <a:rPr lang="ru-RU" sz="1400" dirty="0">
                          <a:latin typeface="Courier New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больных сифилисом 1</a:t>
                      </a:r>
                      <a:endParaRPr lang="ru-RU" sz="14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3528" y="1052736"/>
          <a:ext cx="7632848" cy="4692066"/>
        </p:xfrm>
        <a:graphic>
          <a:graphicData uri="http://schemas.openxmlformats.org/drawingml/2006/table">
            <a:tbl>
              <a:tblPr/>
              <a:tblGrid>
                <a:gridCol w="4742035"/>
                <a:gridCol w="509897"/>
                <a:gridCol w="1190158"/>
                <a:gridCol w="1190758"/>
              </a:tblGrid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(2510)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Код по ОКЕИ: человек - 792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4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Контингенты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Подлежало осмотрам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Осмотрено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4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Дети в возрасте 0-14 лет включительно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20866631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20019028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58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них: дети до 1 года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1694177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1672425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школьники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11020880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10615652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7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Дети в возрасте 15-17 лет включительно 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4011103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3853962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74">
                <a:tc>
                  <a:txBody>
                    <a:bodyPr/>
                    <a:lstStyle/>
                    <a:p>
                      <a:pPr marL="27051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 учащихся:  школ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2686318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2586892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74">
                <a:tc>
                  <a:txBody>
                    <a:bodyPr/>
                    <a:lstStyle/>
                    <a:p>
                      <a:pPr marL="1260475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системы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профтехобразования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451265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430650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74">
                <a:tc>
                  <a:txBody>
                    <a:bodyPr/>
                    <a:lstStyle/>
                    <a:p>
                      <a:pPr marL="1260475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средних специальных учебных заведений и вузов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764517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735232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747">
                <a:tc>
                  <a:txBody>
                    <a:bodyPr/>
                    <a:lstStyle/>
                    <a:p>
                      <a:pPr marL="1260475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работающие в промышленности, сельском хозяйстве и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260475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других отраслях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29593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29471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7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общего числа детей 15-17 лет (стр.1) - юношей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1864744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1809712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74">
                <a:tc>
                  <a:txBody>
                    <a:bodyPr/>
                    <a:lstStyle/>
                    <a:p>
                      <a:pPr marL="27051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них:  учащихся  вузов 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146728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141290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7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Контингенты населения, осмотренные в порядке периодических осмотров - всего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16793902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15824021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747">
                <a:tc>
                  <a:txBody>
                    <a:bodyPr/>
                    <a:lstStyle/>
                    <a:p>
                      <a:pPr marL="27051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них: 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7051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учащихся системы профтехобразования, средних специальных учебных заведений 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581999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555751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74">
                <a:tc>
                  <a:txBody>
                    <a:bodyPr/>
                    <a:lstStyle/>
                    <a:p>
                      <a:pPr marL="27051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учащихся вузов (18 лет и старше)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1052515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977021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74">
                <a:tc>
                  <a:txBody>
                    <a:bodyPr/>
                    <a:lstStyle/>
                    <a:p>
                      <a:pPr marL="27051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рабочие промышленных предприятий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3298243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3172493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74">
                <a:tc>
                  <a:txBody>
                    <a:bodyPr/>
                    <a:lstStyle/>
                    <a:p>
                      <a:pPr marL="27051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рабочие учреждений и организаций Минсельхоза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596266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546510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74">
                <a:tc>
                  <a:txBody>
                    <a:bodyPr/>
                    <a:lstStyle/>
                    <a:p>
                      <a:pPr marL="27051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прочие контингенты населения, осмотренные в порядке периодических осмотров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11171724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10503558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42" marR="517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-971728"/>
            <a:ext cx="755576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											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848872" cy="127440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Порядок заполнения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№9 «Сведения о заболеваниях инфекциями, передаваемыми половым путем и заразными кожными болезнями» 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Отчетная форма № 9 утверждена  приказом Росстата России от  29.12.2011 г. №520 «Об утверждении статистического инструментария для организации Минздравсоцразвития России федерального статистического наблюдения за деятельностью учреждений системы здравоохранения»</a:t>
            </a:r>
          </a:p>
          <a:p>
            <a:pPr algn="just">
              <a:buFont typeface="Wingdings" pitchFamily="2" charset="2"/>
              <a:buChar char="q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Отчет по форме № 9  составляют кожно-венерологические диспансеры областные, краевые, республиканские и другие медицинские организации, имеющие в своем составе консультативно-диагностические отделения и, оказывающие специализированную помощь больным дерматовенерологического профиля, независимо от форм собственности и ведомственной принадлежности.</a:t>
            </a:r>
          </a:p>
          <a:p>
            <a:pPr algn="just">
              <a:buFont typeface="Wingdings" pitchFamily="2" charset="2"/>
              <a:buChar char="q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Отчет по форме № 9 составляется по состоянию на 31 декабря текущего года на основании действующей документации. На титульном листе отчетной формы № 9 должно быть четко вписано наименование отчитывающейся организации, почтовый адрес и заполнены коды формы по ОКУД. При заполнении кодовой зоны отчитывающиеся юридические лица проставляют код Общероссийского классификатора предприятий и организаций (ОКПО) на основании Уведомления о присвоении кода ОКПО территориальными органами Росстата.</a:t>
            </a:r>
          </a:p>
          <a:p>
            <a:endParaRPr lang="ru-RU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1560" y="188640"/>
            <a:ext cx="6984776" cy="288032"/>
          </a:xfrm>
        </p:spPr>
        <p:txBody>
          <a:bodyPr>
            <a:normAutofit/>
          </a:bodyPr>
          <a:lstStyle/>
          <a:p>
            <a:pPr algn="r"/>
            <a:r>
              <a:rPr lang="ru-RU" sz="1400" dirty="0" smtClean="0">
                <a:solidFill>
                  <a:schemeClr val="accent1"/>
                </a:solidFill>
              </a:rPr>
              <a:t>Продолжение</a:t>
            </a:r>
            <a:endParaRPr lang="ru-RU" sz="3200" dirty="0">
              <a:solidFill>
                <a:schemeClr val="accent1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412776"/>
            <a:ext cx="7239000" cy="504296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q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Учет больных инфекциями, передаваемыми половым путем и заразными кожным болезнями осуществляется на основании учетной формы №089/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у-кв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« Извещение о больном с вновь установленным диагнозом: сифилиса, гонококковой инфекции,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хламидийных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инфекций, трихомоноза, аногенитальной герпетической вирусной инфекции, аногенитальными (венерическими) бородавками, микоза, чесотки» (далее – форма №089/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у-кв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marL="514350" indent="-514350" algn="just">
              <a:buFont typeface="Wingdings" pitchFamily="2" charset="2"/>
              <a:buChar char="q"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Регистрация и учет каждого вновь выявленного случая заболевания должен осуществляться по месту обращения больного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 algn="just">
              <a:buFont typeface="Wingdings" pitchFamily="2" charset="2"/>
              <a:buChar char="q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каждый  вновь выявленный случай инфекции, передающейся половым путем или заразного кожного заболевания, во всех городских и сельских медицинских организациях вне зависимости от форм собственности и ведомственной принадлежности, а также частнопрактикующими врачами заполняется  учетная форма №089/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у-кв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 algn="just">
              <a:buAutoNum type="arabicPeriod" startAt="3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Форма №9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Таблицы 2000, 2001: арифметические ошибки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 2002: данные должны соответствовать числу зарегистрированных детей в таблице 2000 (строка 1, графы 6-8)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 2003: в графе 3 должно быть показано число вновь зарегистрированных в медицинских организациях дерматовенерологического профиля случаев ИППП, сочетанных с ВИЧ-инфекцией, независимо от взятия больных на учет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СПИД-центре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графе 4 должно быть показано число случаев, подтвержденных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СПИД-центром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(из числа случаев, указанных в графе 3)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Продолжение</a:t>
            </a:r>
            <a:endParaRPr lang="ru-RU" sz="18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7239000" cy="547500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 2004: указывается контингент больных сифилисом, зарегистрированных в УФСИН. Данные этой таблицы не должны учитываться при составлении таблицы 2000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Таблицы 2005 и 2006: данные в таблицах (графы 8 и 10 соответственно) должны строго соответствовать числу вновь зарегистрированных случаев (таблица 2000, графа 5)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39000" cy="122413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Форма №34 «Сведения о больных заболеваниями, передаваемыми преимущественно половым путем и заразными кожными болезнями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форме показывается лечебно-профилактическая работа  медицинской организации, оказывающей специализированную медицинскую помощь больным дерматовенерологического профиля</a:t>
            </a:r>
          </a:p>
          <a:p>
            <a:pPr algn="just">
              <a:buFont typeface="Wingdings" pitchFamily="2" charset="2"/>
              <a:buChar char="q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Отчет по форме № 34 составляют областные, краевые, республиканские кожно-венерологические диспансеры, научно-исследовательские институты, женские консультации и другие медицинские организации, имеющие в своем составе консультативно-диагностические отделения, оказывающие специализированную помощь больным дерматовенерологического профиля, независимо от форм собственности и ведомственной принадлежности,  лечение и наблюдение которых по поводу инфекций, передаваемых половы путем,  и заразными кожными заболеваниями ими осуществляется.</a:t>
            </a:r>
          </a:p>
          <a:p>
            <a:pPr algn="just">
              <a:buFont typeface="Wingdings" pitchFamily="2" charset="2"/>
              <a:buChar char="q"/>
            </a:pPr>
            <a:r>
              <a:rPr lang="ru-RU" sz="1800" dirty="0" smtClean="0"/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Отчет должен формироваться по данным следующих учетных документов: форма  № 065-у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Медицинская карта амбулаторного больного инфекциями, передаваемыми половым путем и заразными кожными болезнями»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64807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Форма №34</a:t>
            </a:r>
            <a:endParaRPr lang="ru-RU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7776864" cy="5688632"/>
          </a:xfrm>
        </p:spPr>
        <p:txBody>
          <a:bodyPr>
            <a:normAutofit fontScale="925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Таблица 2100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строка 01 должна строго отражать движение контингента</a:t>
            </a:r>
          </a:p>
          <a:p>
            <a:pPr algn="ctr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4 + графа 5 – графа 9 = графа 10</a:t>
            </a:r>
          </a:p>
          <a:p>
            <a:pPr algn="ctr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строка 01 графы 9 = строка 01 графы 4 табл. 2101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графе 8 должны быть показаны пролеченные больные из числа с вновь установленным диагнозом графы 6 (по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всем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строкам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графе 10 в строках 02-17 показываются больные, которые на момент составления отчета не успели получить полный курс лечения:</a:t>
            </a:r>
          </a:p>
          <a:p>
            <a:pPr algn="ctr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10 = графа 6 – графа 8 (строки 2-17)</a:t>
            </a:r>
          </a:p>
          <a:p>
            <a:pPr algn="ctr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строка 01 графы  6 = строка 02 + строка 06 + строка 11 + строка 17 (по графе 10) + строка 01 (графы 8)</a:t>
            </a:r>
          </a:p>
          <a:p>
            <a:pPr algn="ctr">
              <a:buFont typeface="Wingdings" pitchFamily="2" charset="2"/>
              <a:buChar char="ü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solidFill>
                  <a:schemeClr val="accent1"/>
                </a:solidFill>
              </a:rPr>
              <a:t>продолжение</a:t>
            </a:r>
            <a:endParaRPr lang="ru-RU" sz="16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7560840" cy="5616624"/>
          </a:xfrm>
        </p:spPr>
        <p:txBody>
          <a:bodyPr>
            <a:normAutofit fontScale="92500"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Таблица 2200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данные таблицы отражают профилактическую работу медицинской организации по выявлению больных ИППП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Число зарегистрированных больных с вновь установленным диагнозом в табл. 2100 графы 6 должно строго соответствовать данным графы 15 табл. 2200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Больные, выявленные в медицинских организациях других форм собственности, указываются только по 14 графе и не разносятся в графах 3-13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графа 15 = ∑ графа 3 + графа 5 + графа 12 + графа 14 (по всем строкам)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графа 5 = ∑ графа 6 + графа 8 + графа 10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строку 6 (сифилис ранний скрытый) включается и сифилис ранний неуточненный из строки 10 табл. 2100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7">
      <a:dk1>
        <a:sysClr val="windowText" lastClr="000000"/>
      </a:dk1>
      <a:lt1>
        <a:sysClr val="window" lastClr="FFFFFF"/>
      </a:lt1>
      <a:dk2>
        <a:srgbClr val="FFDA71"/>
      </a:dk2>
      <a:lt2>
        <a:srgbClr val="F7EEDD"/>
      </a:lt2>
      <a:accent1>
        <a:srgbClr val="FFC215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799</TotalTime>
  <Words>2286</Words>
  <Application>Microsoft Office PowerPoint</Application>
  <PresentationFormat>Экран (4:3)</PresentationFormat>
  <Paragraphs>671</Paragraphs>
  <Slides>21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Современные требования к  оформлению учётных  и отчётных форм  в медицинских организациях дерматовенерологического профиля</vt:lpstr>
      <vt:lpstr>Основные ошибки при заполнении форм федеральной статистической отчетности</vt:lpstr>
      <vt:lpstr>Порядок заполнения формы №9 «Сведения о заболеваниях инфекциями, передаваемыми половым путем и заразными кожными болезнями» </vt:lpstr>
      <vt:lpstr>Продолжение</vt:lpstr>
      <vt:lpstr>Форма №9</vt:lpstr>
      <vt:lpstr>Продолжение</vt:lpstr>
      <vt:lpstr>Форма №34 «Сведения о больных заболеваниями, передаваемыми преимущественно половым путем и заразными кожными болезнями</vt:lpstr>
      <vt:lpstr>Форма №34</vt:lpstr>
      <vt:lpstr>продолжение</vt:lpstr>
      <vt:lpstr>продолжение</vt:lpstr>
      <vt:lpstr>продолжение</vt:lpstr>
      <vt:lpstr>продолжение</vt:lpstr>
      <vt:lpstr>Форма №089 / у-кв</vt:lpstr>
      <vt:lpstr>продолжение</vt:lpstr>
      <vt:lpstr>Форма №12. СВЕДЕНИЯ О ЧИСЛЕ ЗАБОЛЕВАНИЙ, ЗАРЕГИСТРИРОВАННЫХ У ПАЦИЕНТОВ, ПРОЖИВАЮЩИХ В РАЙОНЕ ОБСЛУЖИВАНИЯ МЕДИЦИНСКОЙ ОРГАНИЗАЦИИ</vt:lpstr>
      <vt:lpstr>Форма №47. СВЕДЕНИЯ О СЕТИ И ДЕЯТЕЛЬНОСТИ МЕДИЦИНСКИХ ОРГАНИЗАЦИЙ </vt:lpstr>
      <vt:lpstr>Форма №47. СВЕДЕНИЯ О СЕТИ И ДЕЯТЕЛЬНОСТИ МЕДИЦИНСКИХ ОРГАНИЗАЦИЙ</vt:lpstr>
      <vt:lpstr>Форма №47. СВЕДЕНИЯ О СЕТИ И ДЕЯТЕЛЬНОСТИ МЕДИЦИНСКИХ ОРГАНИЗАЦИЙ</vt:lpstr>
      <vt:lpstr>Форма №47. СВЕДЕНИЯ О СЕТИ И ДЕЯТЕЛЬНОСТИ МЕДИЦИНСКИХ ОРГАНИЗАЦИЙ</vt:lpstr>
      <vt:lpstr>Спасибо за внимание !</vt:lpstr>
      <vt:lpstr> Форма №30. СВЕДЕНИЯ О МЕДИЦИНСКОЙ ОРГАНИЗАЦИИ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коференц зал</cp:lastModifiedBy>
  <cp:revision>99</cp:revision>
  <dcterms:modified xsi:type="dcterms:W3CDTF">2014-11-20T08:27:40Z</dcterms:modified>
</cp:coreProperties>
</file>